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328" r:id="rId3"/>
    <p:sldId id="338" r:id="rId4"/>
    <p:sldId id="340" r:id="rId5"/>
    <p:sldId id="341" r:id="rId6"/>
    <p:sldId id="343" r:id="rId7"/>
    <p:sldId id="344" r:id="rId8"/>
    <p:sldId id="345" r:id="rId9"/>
    <p:sldId id="346" r:id="rId10"/>
    <p:sldId id="347" r:id="rId11"/>
    <p:sldId id="349" r:id="rId12"/>
    <p:sldId id="350" r:id="rId13"/>
    <p:sldId id="351" r:id="rId14"/>
    <p:sldId id="352" r:id="rId15"/>
    <p:sldId id="353" r:id="rId16"/>
    <p:sldId id="354" r:id="rId17"/>
    <p:sldId id="355" r:id="rId18"/>
    <p:sldId id="358" r:id="rId19"/>
    <p:sldId id="356" r:id="rId20"/>
    <p:sldId id="359" r:id="rId21"/>
    <p:sldId id="360" r:id="rId22"/>
    <p:sldId id="361" r:id="rId23"/>
    <p:sldId id="362" r:id="rId24"/>
    <p:sldId id="363" r:id="rId25"/>
    <p:sldId id="364" r:id="rId26"/>
    <p:sldId id="365" r:id="rId27"/>
    <p:sldId id="366" r:id="rId28"/>
    <p:sldId id="368" r:id="rId29"/>
    <p:sldId id="369" r:id="rId30"/>
    <p:sldId id="370" r:id="rId31"/>
    <p:sldId id="371" r:id="rId32"/>
    <p:sldId id="373" r:id="rId33"/>
    <p:sldId id="374" r:id="rId34"/>
    <p:sldId id="375" r:id="rId35"/>
    <p:sldId id="376" r:id="rId36"/>
    <p:sldId id="377" r:id="rId37"/>
    <p:sldId id="378" r:id="rId38"/>
    <p:sldId id="379" r:id="rId39"/>
    <p:sldId id="380" r:id="rId40"/>
    <p:sldId id="381" r:id="rId41"/>
    <p:sldId id="382" r:id="rId42"/>
    <p:sldId id="383" r:id="rId43"/>
    <p:sldId id="384" r:id="rId44"/>
    <p:sldId id="385" r:id="rId45"/>
    <p:sldId id="386" r:id="rId46"/>
    <p:sldId id="387" r:id="rId47"/>
    <p:sldId id="388" r:id="rId48"/>
    <p:sldId id="38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3466" autoAdjust="0"/>
  </p:normalViewPr>
  <p:slideViewPr>
    <p:cSldViewPr snapToGrid="0">
      <p:cViewPr varScale="1">
        <p:scale>
          <a:sx n="68" d="100"/>
          <a:sy n="68" d="100"/>
        </p:scale>
        <p:origin x="656" y="48"/>
      </p:cViewPr>
      <p:guideLst/>
    </p:cSldViewPr>
  </p:slideViewPr>
  <p:outlineViewPr>
    <p:cViewPr>
      <p:scale>
        <a:sx n="33" d="100"/>
        <a:sy n="33" d="100"/>
      </p:scale>
      <p:origin x="0" y="-186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811D8-CF6D-454A-95BE-F091B8CDEE4D}" type="datetimeFigureOut">
              <a:rPr lang="en-US" smtClean="0"/>
              <a:t>8/17/2020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4102A-0154-48F8-B2C3-AA52208B9966}" type="slidenum">
              <a:rPr lang="en-US" smtClean="0"/>
              <a:t>‹#›</a:t>
            </a:fld>
            <a:endParaRPr lang="en-US"/>
          </a:p>
        </p:txBody>
      </p:sp>
    </p:spTree>
    <p:extLst>
      <p:ext uri="{BB962C8B-B14F-4D97-AF65-F5344CB8AC3E}">
        <p14:creationId xmlns:p14="http://schemas.microsoft.com/office/powerpoint/2010/main" val="94359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a:t>
            </a:fld>
            <a:endParaRPr lang="en-US"/>
          </a:p>
        </p:txBody>
      </p:sp>
    </p:spTree>
    <p:extLst>
      <p:ext uri="{BB962C8B-B14F-4D97-AF65-F5344CB8AC3E}">
        <p14:creationId xmlns:p14="http://schemas.microsoft.com/office/powerpoint/2010/main" val="4179699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17</a:t>
            </a:fld>
            <a:endParaRPr lang="en-US"/>
          </a:p>
        </p:txBody>
      </p:sp>
    </p:spTree>
    <p:extLst>
      <p:ext uri="{BB962C8B-B14F-4D97-AF65-F5344CB8AC3E}">
        <p14:creationId xmlns:p14="http://schemas.microsoft.com/office/powerpoint/2010/main" val="1907715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18</a:t>
            </a:fld>
            <a:endParaRPr lang="en-US"/>
          </a:p>
        </p:txBody>
      </p:sp>
    </p:spTree>
    <p:extLst>
      <p:ext uri="{BB962C8B-B14F-4D97-AF65-F5344CB8AC3E}">
        <p14:creationId xmlns:p14="http://schemas.microsoft.com/office/powerpoint/2010/main" val="648484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19</a:t>
            </a:fld>
            <a:endParaRPr lang="en-US"/>
          </a:p>
        </p:txBody>
      </p:sp>
    </p:spTree>
    <p:extLst>
      <p:ext uri="{BB962C8B-B14F-4D97-AF65-F5344CB8AC3E}">
        <p14:creationId xmlns:p14="http://schemas.microsoft.com/office/powerpoint/2010/main" val="3193139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20</a:t>
            </a:fld>
            <a:endParaRPr lang="en-US"/>
          </a:p>
        </p:txBody>
      </p:sp>
    </p:spTree>
    <p:extLst>
      <p:ext uri="{BB962C8B-B14F-4D97-AF65-F5344CB8AC3E}">
        <p14:creationId xmlns:p14="http://schemas.microsoft.com/office/powerpoint/2010/main" val="454527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21</a:t>
            </a:fld>
            <a:endParaRPr lang="en-US"/>
          </a:p>
        </p:txBody>
      </p:sp>
    </p:spTree>
    <p:extLst>
      <p:ext uri="{BB962C8B-B14F-4D97-AF65-F5344CB8AC3E}">
        <p14:creationId xmlns:p14="http://schemas.microsoft.com/office/powerpoint/2010/main" val="4050807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22</a:t>
            </a:fld>
            <a:endParaRPr lang="en-US"/>
          </a:p>
        </p:txBody>
      </p:sp>
    </p:spTree>
    <p:extLst>
      <p:ext uri="{BB962C8B-B14F-4D97-AF65-F5344CB8AC3E}">
        <p14:creationId xmlns:p14="http://schemas.microsoft.com/office/powerpoint/2010/main" val="3678225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25</a:t>
            </a:fld>
            <a:endParaRPr lang="en-US"/>
          </a:p>
        </p:txBody>
      </p:sp>
    </p:spTree>
    <p:extLst>
      <p:ext uri="{BB962C8B-B14F-4D97-AF65-F5344CB8AC3E}">
        <p14:creationId xmlns:p14="http://schemas.microsoft.com/office/powerpoint/2010/main" val="4072197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26</a:t>
            </a:fld>
            <a:endParaRPr lang="en-US"/>
          </a:p>
        </p:txBody>
      </p:sp>
    </p:spTree>
    <p:extLst>
      <p:ext uri="{BB962C8B-B14F-4D97-AF65-F5344CB8AC3E}">
        <p14:creationId xmlns:p14="http://schemas.microsoft.com/office/powerpoint/2010/main" val="2596422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27</a:t>
            </a:fld>
            <a:endParaRPr lang="en-US"/>
          </a:p>
        </p:txBody>
      </p:sp>
    </p:spTree>
    <p:extLst>
      <p:ext uri="{BB962C8B-B14F-4D97-AF65-F5344CB8AC3E}">
        <p14:creationId xmlns:p14="http://schemas.microsoft.com/office/powerpoint/2010/main" val="247292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28</a:t>
            </a:fld>
            <a:endParaRPr lang="en-US"/>
          </a:p>
        </p:txBody>
      </p:sp>
    </p:spTree>
    <p:extLst>
      <p:ext uri="{BB962C8B-B14F-4D97-AF65-F5344CB8AC3E}">
        <p14:creationId xmlns:p14="http://schemas.microsoft.com/office/powerpoint/2010/main" val="3335067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5</a:t>
            </a:fld>
            <a:endParaRPr lang="en-US"/>
          </a:p>
        </p:txBody>
      </p:sp>
    </p:spTree>
    <p:extLst>
      <p:ext uri="{BB962C8B-B14F-4D97-AF65-F5344CB8AC3E}">
        <p14:creationId xmlns:p14="http://schemas.microsoft.com/office/powerpoint/2010/main" val="3410240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30</a:t>
            </a:fld>
            <a:endParaRPr lang="en-US"/>
          </a:p>
        </p:txBody>
      </p:sp>
    </p:spTree>
    <p:extLst>
      <p:ext uri="{BB962C8B-B14F-4D97-AF65-F5344CB8AC3E}">
        <p14:creationId xmlns:p14="http://schemas.microsoft.com/office/powerpoint/2010/main" val="1590804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31</a:t>
            </a:fld>
            <a:endParaRPr lang="en-US"/>
          </a:p>
        </p:txBody>
      </p:sp>
    </p:spTree>
    <p:extLst>
      <p:ext uri="{BB962C8B-B14F-4D97-AF65-F5344CB8AC3E}">
        <p14:creationId xmlns:p14="http://schemas.microsoft.com/office/powerpoint/2010/main" val="2666179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33</a:t>
            </a:fld>
            <a:endParaRPr lang="en-US"/>
          </a:p>
        </p:txBody>
      </p:sp>
    </p:spTree>
    <p:extLst>
      <p:ext uri="{BB962C8B-B14F-4D97-AF65-F5344CB8AC3E}">
        <p14:creationId xmlns:p14="http://schemas.microsoft.com/office/powerpoint/2010/main" val="923949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35</a:t>
            </a:fld>
            <a:endParaRPr lang="en-US"/>
          </a:p>
        </p:txBody>
      </p:sp>
    </p:spTree>
    <p:extLst>
      <p:ext uri="{BB962C8B-B14F-4D97-AF65-F5344CB8AC3E}">
        <p14:creationId xmlns:p14="http://schemas.microsoft.com/office/powerpoint/2010/main" val="2724858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37</a:t>
            </a:fld>
            <a:endParaRPr lang="en-US"/>
          </a:p>
        </p:txBody>
      </p:sp>
    </p:spTree>
    <p:extLst>
      <p:ext uri="{BB962C8B-B14F-4D97-AF65-F5344CB8AC3E}">
        <p14:creationId xmlns:p14="http://schemas.microsoft.com/office/powerpoint/2010/main" val="3299772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42</a:t>
            </a:fld>
            <a:endParaRPr lang="en-US"/>
          </a:p>
        </p:txBody>
      </p:sp>
    </p:spTree>
    <p:extLst>
      <p:ext uri="{BB962C8B-B14F-4D97-AF65-F5344CB8AC3E}">
        <p14:creationId xmlns:p14="http://schemas.microsoft.com/office/powerpoint/2010/main" val="3595913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43</a:t>
            </a:fld>
            <a:endParaRPr lang="en-US"/>
          </a:p>
        </p:txBody>
      </p:sp>
    </p:spTree>
    <p:extLst>
      <p:ext uri="{BB962C8B-B14F-4D97-AF65-F5344CB8AC3E}">
        <p14:creationId xmlns:p14="http://schemas.microsoft.com/office/powerpoint/2010/main" val="3457407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44</a:t>
            </a:fld>
            <a:endParaRPr lang="en-US"/>
          </a:p>
        </p:txBody>
      </p:sp>
    </p:spTree>
    <p:extLst>
      <p:ext uri="{BB962C8B-B14F-4D97-AF65-F5344CB8AC3E}">
        <p14:creationId xmlns:p14="http://schemas.microsoft.com/office/powerpoint/2010/main" val="1430675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45</a:t>
            </a:fld>
            <a:endParaRPr lang="en-US"/>
          </a:p>
        </p:txBody>
      </p:sp>
    </p:spTree>
    <p:extLst>
      <p:ext uri="{BB962C8B-B14F-4D97-AF65-F5344CB8AC3E}">
        <p14:creationId xmlns:p14="http://schemas.microsoft.com/office/powerpoint/2010/main" val="1586353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47</a:t>
            </a:fld>
            <a:endParaRPr lang="en-US"/>
          </a:p>
        </p:txBody>
      </p:sp>
    </p:spTree>
    <p:extLst>
      <p:ext uri="{BB962C8B-B14F-4D97-AF65-F5344CB8AC3E}">
        <p14:creationId xmlns:p14="http://schemas.microsoft.com/office/powerpoint/2010/main" val="348182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6</a:t>
            </a:fld>
            <a:endParaRPr lang="en-US"/>
          </a:p>
        </p:txBody>
      </p:sp>
    </p:spTree>
    <p:extLst>
      <p:ext uri="{BB962C8B-B14F-4D97-AF65-F5344CB8AC3E}">
        <p14:creationId xmlns:p14="http://schemas.microsoft.com/office/powerpoint/2010/main" val="417748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48</a:t>
            </a:fld>
            <a:endParaRPr lang="en-US"/>
          </a:p>
        </p:txBody>
      </p:sp>
    </p:spTree>
    <p:extLst>
      <p:ext uri="{BB962C8B-B14F-4D97-AF65-F5344CB8AC3E}">
        <p14:creationId xmlns:p14="http://schemas.microsoft.com/office/powerpoint/2010/main" val="3418909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8</a:t>
            </a:fld>
            <a:endParaRPr lang="en-US"/>
          </a:p>
        </p:txBody>
      </p:sp>
    </p:spTree>
    <p:extLst>
      <p:ext uri="{BB962C8B-B14F-4D97-AF65-F5344CB8AC3E}">
        <p14:creationId xmlns:p14="http://schemas.microsoft.com/office/powerpoint/2010/main" val="1595508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9</a:t>
            </a:fld>
            <a:endParaRPr lang="en-US"/>
          </a:p>
        </p:txBody>
      </p:sp>
    </p:spTree>
    <p:extLst>
      <p:ext uri="{BB962C8B-B14F-4D97-AF65-F5344CB8AC3E}">
        <p14:creationId xmlns:p14="http://schemas.microsoft.com/office/powerpoint/2010/main" val="163079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10</a:t>
            </a:fld>
            <a:endParaRPr lang="en-US"/>
          </a:p>
        </p:txBody>
      </p:sp>
    </p:spTree>
    <p:extLst>
      <p:ext uri="{BB962C8B-B14F-4D97-AF65-F5344CB8AC3E}">
        <p14:creationId xmlns:p14="http://schemas.microsoft.com/office/powerpoint/2010/main" val="2146778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11</a:t>
            </a:fld>
            <a:endParaRPr lang="en-US"/>
          </a:p>
        </p:txBody>
      </p:sp>
    </p:spTree>
    <p:extLst>
      <p:ext uri="{BB962C8B-B14F-4D97-AF65-F5344CB8AC3E}">
        <p14:creationId xmlns:p14="http://schemas.microsoft.com/office/powerpoint/2010/main" val="2285273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12</a:t>
            </a:fld>
            <a:endParaRPr lang="en-US"/>
          </a:p>
        </p:txBody>
      </p:sp>
    </p:spTree>
    <p:extLst>
      <p:ext uri="{BB962C8B-B14F-4D97-AF65-F5344CB8AC3E}">
        <p14:creationId xmlns:p14="http://schemas.microsoft.com/office/powerpoint/2010/main" val="241252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13</a:t>
            </a:fld>
            <a:endParaRPr lang="en-US"/>
          </a:p>
        </p:txBody>
      </p:sp>
    </p:spTree>
    <p:extLst>
      <p:ext uri="{BB962C8B-B14F-4D97-AF65-F5344CB8AC3E}">
        <p14:creationId xmlns:p14="http://schemas.microsoft.com/office/powerpoint/2010/main" val="391727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7BF7-BDDA-4812-8F6F-F082220C4B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2B099-58F6-4298-9CCD-87DDF1D1E9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7D76FE-9267-41BB-A516-92D7A5274C35}"/>
              </a:ext>
            </a:extLst>
          </p:cNvPr>
          <p:cNvSpPr>
            <a:spLocks noGrp="1"/>
          </p:cNvSpPr>
          <p:nvPr>
            <p:ph type="dt" sz="half" idx="10"/>
          </p:nvPr>
        </p:nvSpPr>
        <p:spPr/>
        <p:txBody>
          <a:bodyPr/>
          <a:lstStyle/>
          <a:p>
            <a:fld id="{82F0B8EB-6AE4-4403-9B46-EA1782DDEB47}" type="datetimeFigureOut">
              <a:rPr lang="en-US" smtClean="0"/>
              <a:t>8/17/2020</a:t>
            </a:fld>
            <a:endParaRPr lang="en-US"/>
          </a:p>
        </p:txBody>
      </p:sp>
      <p:sp>
        <p:nvSpPr>
          <p:cNvPr id="5" name="Footer Placeholder 4">
            <a:extLst>
              <a:ext uri="{FF2B5EF4-FFF2-40B4-BE49-F238E27FC236}">
                <a16:creationId xmlns:a16="http://schemas.microsoft.com/office/drawing/2014/main" id="{765019AD-2C4D-4FD5-BC52-95CDDFB87F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F95CD-A1A4-4FBA-9C67-6DA9C07267C2}"/>
              </a:ext>
            </a:extLst>
          </p:cNvPr>
          <p:cNvSpPr>
            <a:spLocks noGrp="1"/>
          </p:cNvSpPr>
          <p:nvPr>
            <p:ph type="sldNum" sz="quarter" idx="12"/>
          </p:nvPr>
        </p:nvSpPr>
        <p:spPr/>
        <p:txBody>
          <a:bodyPr/>
          <a:lstStyle/>
          <a:p>
            <a:fld id="{85E639D1-2F9B-4BB0-85A4-B73C5A0BE7F4}" type="slidenum">
              <a:rPr lang="en-US" smtClean="0"/>
              <a:t>‹#›</a:t>
            </a:fld>
            <a:endParaRPr lang="en-US"/>
          </a:p>
        </p:txBody>
      </p:sp>
    </p:spTree>
    <p:extLst>
      <p:ext uri="{BB962C8B-B14F-4D97-AF65-F5344CB8AC3E}">
        <p14:creationId xmlns:p14="http://schemas.microsoft.com/office/powerpoint/2010/main" val="335959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05CB-B12D-4EB5-A3DE-0F7F04B0C5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B6B0A1-74D2-48CE-9AF3-3245E48105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5320E-425F-447F-B430-81C8461D51B2}"/>
              </a:ext>
            </a:extLst>
          </p:cNvPr>
          <p:cNvSpPr>
            <a:spLocks noGrp="1"/>
          </p:cNvSpPr>
          <p:nvPr>
            <p:ph type="dt" sz="half" idx="10"/>
          </p:nvPr>
        </p:nvSpPr>
        <p:spPr/>
        <p:txBody>
          <a:bodyPr/>
          <a:lstStyle/>
          <a:p>
            <a:fld id="{82F0B8EB-6AE4-4403-9B46-EA1782DDEB47}" type="datetimeFigureOut">
              <a:rPr lang="en-US" smtClean="0"/>
              <a:t>8/17/2020</a:t>
            </a:fld>
            <a:endParaRPr lang="en-US"/>
          </a:p>
        </p:txBody>
      </p:sp>
      <p:sp>
        <p:nvSpPr>
          <p:cNvPr id="5" name="Footer Placeholder 4">
            <a:extLst>
              <a:ext uri="{FF2B5EF4-FFF2-40B4-BE49-F238E27FC236}">
                <a16:creationId xmlns:a16="http://schemas.microsoft.com/office/drawing/2014/main" id="{4AEC65E1-088E-4AF9-B41E-AE0ACF7C6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612CA-6093-4FC5-A7F8-7B83811B7D0D}"/>
              </a:ext>
            </a:extLst>
          </p:cNvPr>
          <p:cNvSpPr>
            <a:spLocks noGrp="1"/>
          </p:cNvSpPr>
          <p:nvPr>
            <p:ph type="sldNum" sz="quarter" idx="12"/>
          </p:nvPr>
        </p:nvSpPr>
        <p:spPr/>
        <p:txBody>
          <a:bodyPr/>
          <a:lstStyle/>
          <a:p>
            <a:fld id="{85E639D1-2F9B-4BB0-85A4-B73C5A0BE7F4}" type="slidenum">
              <a:rPr lang="en-US" smtClean="0"/>
              <a:t>‹#›</a:t>
            </a:fld>
            <a:endParaRPr lang="en-US"/>
          </a:p>
        </p:txBody>
      </p:sp>
    </p:spTree>
    <p:extLst>
      <p:ext uri="{BB962C8B-B14F-4D97-AF65-F5344CB8AC3E}">
        <p14:creationId xmlns:p14="http://schemas.microsoft.com/office/powerpoint/2010/main" val="2913924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769C4A-0492-4FCD-8396-58B225A5C3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86BF9E-9FDD-4554-8BE5-10BED167A9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3385E-FA3A-4F55-8BE6-6718F3A0C738}"/>
              </a:ext>
            </a:extLst>
          </p:cNvPr>
          <p:cNvSpPr>
            <a:spLocks noGrp="1"/>
          </p:cNvSpPr>
          <p:nvPr>
            <p:ph type="dt" sz="half" idx="10"/>
          </p:nvPr>
        </p:nvSpPr>
        <p:spPr/>
        <p:txBody>
          <a:bodyPr/>
          <a:lstStyle/>
          <a:p>
            <a:fld id="{82F0B8EB-6AE4-4403-9B46-EA1782DDEB47}" type="datetimeFigureOut">
              <a:rPr lang="en-US" smtClean="0"/>
              <a:t>8/17/2020</a:t>
            </a:fld>
            <a:endParaRPr lang="en-US"/>
          </a:p>
        </p:txBody>
      </p:sp>
      <p:sp>
        <p:nvSpPr>
          <p:cNvPr id="5" name="Footer Placeholder 4">
            <a:extLst>
              <a:ext uri="{FF2B5EF4-FFF2-40B4-BE49-F238E27FC236}">
                <a16:creationId xmlns:a16="http://schemas.microsoft.com/office/drawing/2014/main" id="{BD6FC5A2-3171-4F67-A583-DE67620D1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21CC5-88CC-4840-BD50-DBD07C23B6C0}"/>
              </a:ext>
            </a:extLst>
          </p:cNvPr>
          <p:cNvSpPr>
            <a:spLocks noGrp="1"/>
          </p:cNvSpPr>
          <p:nvPr>
            <p:ph type="sldNum" sz="quarter" idx="12"/>
          </p:nvPr>
        </p:nvSpPr>
        <p:spPr/>
        <p:txBody>
          <a:bodyPr/>
          <a:lstStyle/>
          <a:p>
            <a:fld id="{85E639D1-2F9B-4BB0-85A4-B73C5A0BE7F4}" type="slidenum">
              <a:rPr lang="en-US" smtClean="0"/>
              <a:t>‹#›</a:t>
            </a:fld>
            <a:endParaRPr lang="en-US"/>
          </a:p>
        </p:txBody>
      </p:sp>
    </p:spTree>
    <p:extLst>
      <p:ext uri="{BB962C8B-B14F-4D97-AF65-F5344CB8AC3E}">
        <p14:creationId xmlns:p14="http://schemas.microsoft.com/office/powerpoint/2010/main" val="78916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CAEA3-1251-427C-B74C-99EF5FBA12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0B0CF1-ED4A-4A50-9D68-5424635033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D51554-6B70-4001-8A5B-73B54F341AA6}"/>
              </a:ext>
            </a:extLst>
          </p:cNvPr>
          <p:cNvSpPr>
            <a:spLocks noGrp="1"/>
          </p:cNvSpPr>
          <p:nvPr>
            <p:ph type="dt" sz="half" idx="10"/>
          </p:nvPr>
        </p:nvSpPr>
        <p:spPr/>
        <p:txBody>
          <a:bodyPr/>
          <a:lstStyle/>
          <a:p>
            <a:fld id="{82F0B8EB-6AE4-4403-9B46-EA1782DDEB47}" type="datetimeFigureOut">
              <a:rPr lang="en-US" smtClean="0"/>
              <a:t>8/17/2020</a:t>
            </a:fld>
            <a:endParaRPr lang="en-US"/>
          </a:p>
        </p:txBody>
      </p:sp>
      <p:sp>
        <p:nvSpPr>
          <p:cNvPr id="5" name="Footer Placeholder 4">
            <a:extLst>
              <a:ext uri="{FF2B5EF4-FFF2-40B4-BE49-F238E27FC236}">
                <a16:creationId xmlns:a16="http://schemas.microsoft.com/office/drawing/2014/main" id="{103A5D95-3208-45CC-9F67-1894FD5CB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9750EA-AAF6-40C3-8DD5-C87122B27B0A}"/>
              </a:ext>
            </a:extLst>
          </p:cNvPr>
          <p:cNvSpPr>
            <a:spLocks noGrp="1"/>
          </p:cNvSpPr>
          <p:nvPr>
            <p:ph type="sldNum" sz="quarter" idx="12"/>
          </p:nvPr>
        </p:nvSpPr>
        <p:spPr/>
        <p:txBody>
          <a:bodyPr/>
          <a:lstStyle/>
          <a:p>
            <a:fld id="{85E639D1-2F9B-4BB0-85A4-B73C5A0BE7F4}" type="slidenum">
              <a:rPr lang="en-US" smtClean="0"/>
              <a:t>‹#›</a:t>
            </a:fld>
            <a:endParaRPr lang="en-US"/>
          </a:p>
        </p:txBody>
      </p:sp>
    </p:spTree>
    <p:extLst>
      <p:ext uri="{BB962C8B-B14F-4D97-AF65-F5344CB8AC3E}">
        <p14:creationId xmlns:p14="http://schemas.microsoft.com/office/powerpoint/2010/main" val="160498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A3CD2-9EE8-4F34-8822-C77CA19059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C44474-ED43-4834-AAFE-A26040AC1E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EB37F0-BD50-46EE-9A8E-6F9B3E6ED92E}"/>
              </a:ext>
            </a:extLst>
          </p:cNvPr>
          <p:cNvSpPr>
            <a:spLocks noGrp="1"/>
          </p:cNvSpPr>
          <p:nvPr>
            <p:ph type="dt" sz="half" idx="10"/>
          </p:nvPr>
        </p:nvSpPr>
        <p:spPr/>
        <p:txBody>
          <a:bodyPr/>
          <a:lstStyle/>
          <a:p>
            <a:fld id="{82F0B8EB-6AE4-4403-9B46-EA1782DDEB47}" type="datetimeFigureOut">
              <a:rPr lang="en-US" smtClean="0"/>
              <a:t>8/17/2020</a:t>
            </a:fld>
            <a:endParaRPr lang="en-US"/>
          </a:p>
        </p:txBody>
      </p:sp>
      <p:sp>
        <p:nvSpPr>
          <p:cNvPr id="5" name="Footer Placeholder 4">
            <a:extLst>
              <a:ext uri="{FF2B5EF4-FFF2-40B4-BE49-F238E27FC236}">
                <a16:creationId xmlns:a16="http://schemas.microsoft.com/office/drawing/2014/main" id="{8922D540-621D-4D06-98AB-83BC9A3E6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4EA37-D361-45AD-93D3-F9EC0D4D9EF1}"/>
              </a:ext>
            </a:extLst>
          </p:cNvPr>
          <p:cNvSpPr>
            <a:spLocks noGrp="1"/>
          </p:cNvSpPr>
          <p:nvPr>
            <p:ph type="sldNum" sz="quarter" idx="12"/>
          </p:nvPr>
        </p:nvSpPr>
        <p:spPr/>
        <p:txBody>
          <a:bodyPr/>
          <a:lstStyle/>
          <a:p>
            <a:fld id="{85E639D1-2F9B-4BB0-85A4-B73C5A0BE7F4}" type="slidenum">
              <a:rPr lang="en-US" smtClean="0"/>
              <a:t>‹#›</a:t>
            </a:fld>
            <a:endParaRPr lang="en-US"/>
          </a:p>
        </p:txBody>
      </p:sp>
    </p:spTree>
    <p:extLst>
      <p:ext uri="{BB962C8B-B14F-4D97-AF65-F5344CB8AC3E}">
        <p14:creationId xmlns:p14="http://schemas.microsoft.com/office/powerpoint/2010/main" val="274869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317A-E0E6-4AAE-B045-891AE1FDB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CD8C2-8446-4D37-AA13-2AB34219D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27F7D6-EF9D-4F8B-B6BD-41F1E861ED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BCC2B1-2607-43C4-805B-345F587DD123}"/>
              </a:ext>
            </a:extLst>
          </p:cNvPr>
          <p:cNvSpPr>
            <a:spLocks noGrp="1"/>
          </p:cNvSpPr>
          <p:nvPr>
            <p:ph type="dt" sz="half" idx="10"/>
          </p:nvPr>
        </p:nvSpPr>
        <p:spPr/>
        <p:txBody>
          <a:bodyPr/>
          <a:lstStyle/>
          <a:p>
            <a:fld id="{82F0B8EB-6AE4-4403-9B46-EA1782DDEB47}" type="datetimeFigureOut">
              <a:rPr lang="en-US" smtClean="0"/>
              <a:t>8/17/2020</a:t>
            </a:fld>
            <a:endParaRPr lang="en-US"/>
          </a:p>
        </p:txBody>
      </p:sp>
      <p:sp>
        <p:nvSpPr>
          <p:cNvPr id="6" name="Footer Placeholder 5">
            <a:extLst>
              <a:ext uri="{FF2B5EF4-FFF2-40B4-BE49-F238E27FC236}">
                <a16:creationId xmlns:a16="http://schemas.microsoft.com/office/drawing/2014/main" id="{96E6B921-F7E3-432E-9566-4072F3651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9B2B3-B86D-4C8D-BF0C-C11DF488B1E4}"/>
              </a:ext>
            </a:extLst>
          </p:cNvPr>
          <p:cNvSpPr>
            <a:spLocks noGrp="1"/>
          </p:cNvSpPr>
          <p:nvPr>
            <p:ph type="sldNum" sz="quarter" idx="12"/>
          </p:nvPr>
        </p:nvSpPr>
        <p:spPr/>
        <p:txBody>
          <a:bodyPr/>
          <a:lstStyle/>
          <a:p>
            <a:fld id="{85E639D1-2F9B-4BB0-85A4-B73C5A0BE7F4}" type="slidenum">
              <a:rPr lang="en-US" smtClean="0"/>
              <a:t>‹#›</a:t>
            </a:fld>
            <a:endParaRPr lang="en-US"/>
          </a:p>
        </p:txBody>
      </p:sp>
    </p:spTree>
    <p:extLst>
      <p:ext uri="{BB962C8B-B14F-4D97-AF65-F5344CB8AC3E}">
        <p14:creationId xmlns:p14="http://schemas.microsoft.com/office/powerpoint/2010/main" val="2230516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1993-CE08-4BBA-861C-0A653F44BB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A56EAD-74A6-45E4-9926-D5E49C06EC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453201-F4B6-476A-B8A6-6DBA45FE10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B044E1-73C8-403C-83E2-6C5164A44E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AB6B94-C614-4BD8-BD15-F38C03BD76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333B40-8A89-4126-8A05-BB34FF48CCC8}"/>
              </a:ext>
            </a:extLst>
          </p:cNvPr>
          <p:cNvSpPr>
            <a:spLocks noGrp="1"/>
          </p:cNvSpPr>
          <p:nvPr>
            <p:ph type="dt" sz="half" idx="10"/>
          </p:nvPr>
        </p:nvSpPr>
        <p:spPr/>
        <p:txBody>
          <a:bodyPr/>
          <a:lstStyle/>
          <a:p>
            <a:fld id="{82F0B8EB-6AE4-4403-9B46-EA1782DDEB47}" type="datetimeFigureOut">
              <a:rPr lang="en-US" smtClean="0"/>
              <a:t>8/17/2020</a:t>
            </a:fld>
            <a:endParaRPr lang="en-US"/>
          </a:p>
        </p:txBody>
      </p:sp>
      <p:sp>
        <p:nvSpPr>
          <p:cNvPr id="8" name="Footer Placeholder 7">
            <a:extLst>
              <a:ext uri="{FF2B5EF4-FFF2-40B4-BE49-F238E27FC236}">
                <a16:creationId xmlns:a16="http://schemas.microsoft.com/office/drawing/2014/main" id="{EC5DDA3A-A7B9-4F0B-8132-A25939AC82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670866-17F6-45AD-A3C5-B6A16BAA62E8}"/>
              </a:ext>
            </a:extLst>
          </p:cNvPr>
          <p:cNvSpPr>
            <a:spLocks noGrp="1"/>
          </p:cNvSpPr>
          <p:nvPr>
            <p:ph type="sldNum" sz="quarter" idx="12"/>
          </p:nvPr>
        </p:nvSpPr>
        <p:spPr/>
        <p:txBody>
          <a:bodyPr/>
          <a:lstStyle/>
          <a:p>
            <a:fld id="{85E639D1-2F9B-4BB0-85A4-B73C5A0BE7F4}" type="slidenum">
              <a:rPr lang="en-US" smtClean="0"/>
              <a:t>‹#›</a:t>
            </a:fld>
            <a:endParaRPr lang="en-US"/>
          </a:p>
        </p:txBody>
      </p:sp>
    </p:spTree>
    <p:extLst>
      <p:ext uri="{BB962C8B-B14F-4D97-AF65-F5344CB8AC3E}">
        <p14:creationId xmlns:p14="http://schemas.microsoft.com/office/powerpoint/2010/main" val="3716611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0987-7188-4FF5-8874-1991D06DB6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D07DA1-FC05-4341-9F91-9A8A6647DBBB}"/>
              </a:ext>
            </a:extLst>
          </p:cNvPr>
          <p:cNvSpPr>
            <a:spLocks noGrp="1"/>
          </p:cNvSpPr>
          <p:nvPr>
            <p:ph type="dt" sz="half" idx="10"/>
          </p:nvPr>
        </p:nvSpPr>
        <p:spPr/>
        <p:txBody>
          <a:bodyPr/>
          <a:lstStyle/>
          <a:p>
            <a:fld id="{82F0B8EB-6AE4-4403-9B46-EA1782DDEB47}" type="datetimeFigureOut">
              <a:rPr lang="en-US" smtClean="0"/>
              <a:t>8/17/2020</a:t>
            </a:fld>
            <a:endParaRPr lang="en-US"/>
          </a:p>
        </p:txBody>
      </p:sp>
      <p:sp>
        <p:nvSpPr>
          <p:cNvPr id="4" name="Footer Placeholder 3">
            <a:extLst>
              <a:ext uri="{FF2B5EF4-FFF2-40B4-BE49-F238E27FC236}">
                <a16:creationId xmlns:a16="http://schemas.microsoft.com/office/drawing/2014/main" id="{4873D034-3675-437F-838C-E7FD910EAE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8B55FE-1420-4219-BD1B-886FB4CE1D48}"/>
              </a:ext>
            </a:extLst>
          </p:cNvPr>
          <p:cNvSpPr>
            <a:spLocks noGrp="1"/>
          </p:cNvSpPr>
          <p:nvPr>
            <p:ph type="sldNum" sz="quarter" idx="12"/>
          </p:nvPr>
        </p:nvSpPr>
        <p:spPr/>
        <p:txBody>
          <a:bodyPr/>
          <a:lstStyle/>
          <a:p>
            <a:fld id="{85E639D1-2F9B-4BB0-85A4-B73C5A0BE7F4}" type="slidenum">
              <a:rPr lang="en-US" smtClean="0"/>
              <a:t>‹#›</a:t>
            </a:fld>
            <a:endParaRPr lang="en-US"/>
          </a:p>
        </p:txBody>
      </p:sp>
    </p:spTree>
    <p:extLst>
      <p:ext uri="{BB962C8B-B14F-4D97-AF65-F5344CB8AC3E}">
        <p14:creationId xmlns:p14="http://schemas.microsoft.com/office/powerpoint/2010/main" val="3956448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E02C4-631B-45F0-A036-303966F6AEE2}"/>
              </a:ext>
            </a:extLst>
          </p:cNvPr>
          <p:cNvSpPr>
            <a:spLocks noGrp="1"/>
          </p:cNvSpPr>
          <p:nvPr>
            <p:ph type="dt" sz="half" idx="10"/>
          </p:nvPr>
        </p:nvSpPr>
        <p:spPr/>
        <p:txBody>
          <a:bodyPr/>
          <a:lstStyle/>
          <a:p>
            <a:fld id="{82F0B8EB-6AE4-4403-9B46-EA1782DDEB47}" type="datetimeFigureOut">
              <a:rPr lang="en-US" smtClean="0"/>
              <a:t>8/17/2020</a:t>
            </a:fld>
            <a:endParaRPr lang="en-US"/>
          </a:p>
        </p:txBody>
      </p:sp>
      <p:sp>
        <p:nvSpPr>
          <p:cNvPr id="3" name="Footer Placeholder 2">
            <a:extLst>
              <a:ext uri="{FF2B5EF4-FFF2-40B4-BE49-F238E27FC236}">
                <a16:creationId xmlns:a16="http://schemas.microsoft.com/office/drawing/2014/main" id="{F8C2D3AA-9F8D-44E3-9124-A275BBE1EB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F09D7A-828E-4AF0-8638-885FFEAFD62A}"/>
              </a:ext>
            </a:extLst>
          </p:cNvPr>
          <p:cNvSpPr>
            <a:spLocks noGrp="1"/>
          </p:cNvSpPr>
          <p:nvPr>
            <p:ph type="sldNum" sz="quarter" idx="12"/>
          </p:nvPr>
        </p:nvSpPr>
        <p:spPr/>
        <p:txBody>
          <a:bodyPr/>
          <a:lstStyle/>
          <a:p>
            <a:fld id="{85E639D1-2F9B-4BB0-85A4-B73C5A0BE7F4}" type="slidenum">
              <a:rPr lang="en-US" smtClean="0"/>
              <a:t>‹#›</a:t>
            </a:fld>
            <a:endParaRPr lang="en-US"/>
          </a:p>
        </p:txBody>
      </p:sp>
    </p:spTree>
    <p:extLst>
      <p:ext uri="{BB962C8B-B14F-4D97-AF65-F5344CB8AC3E}">
        <p14:creationId xmlns:p14="http://schemas.microsoft.com/office/powerpoint/2010/main" val="3618116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A91-51C0-4193-B78C-1CB908A253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18C04-FB5F-4632-A12D-FA3D7F920B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EA34F6-4DEE-42D2-8257-ADC2D4287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526DC-8A28-4C54-9587-44782218117A}"/>
              </a:ext>
            </a:extLst>
          </p:cNvPr>
          <p:cNvSpPr>
            <a:spLocks noGrp="1"/>
          </p:cNvSpPr>
          <p:nvPr>
            <p:ph type="dt" sz="half" idx="10"/>
          </p:nvPr>
        </p:nvSpPr>
        <p:spPr/>
        <p:txBody>
          <a:bodyPr/>
          <a:lstStyle/>
          <a:p>
            <a:fld id="{82F0B8EB-6AE4-4403-9B46-EA1782DDEB47}" type="datetimeFigureOut">
              <a:rPr lang="en-US" smtClean="0"/>
              <a:t>8/17/2020</a:t>
            </a:fld>
            <a:endParaRPr lang="en-US"/>
          </a:p>
        </p:txBody>
      </p:sp>
      <p:sp>
        <p:nvSpPr>
          <p:cNvPr id="6" name="Footer Placeholder 5">
            <a:extLst>
              <a:ext uri="{FF2B5EF4-FFF2-40B4-BE49-F238E27FC236}">
                <a16:creationId xmlns:a16="http://schemas.microsoft.com/office/drawing/2014/main" id="{7774A7A0-548E-40C7-A092-53E7CA1852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6BEB64-6578-4B71-8569-C27DF78F2946}"/>
              </a:ext>
            </a:extLst>
          </p:cNvPr>
          <p:cNvSpPr>
            <a:spLocks noGrp="1"/>
          </p:cNvSpPr>
          <p:nvPr>
            <p:ph type="sldNum" sz="quarter" idx="12"/>
          </p:nvPr>
        </p:nvSpPr>
        <p:spPr/>
        <p:txBody>
          <a:bodyPr/>
          <a:lstStyle/>
          <a:p>
            <a:fld id="{85E639D1-2F9B-4BB0-85A4-B73C5A0BE7F4}" type="slidenum">
              <a:rPr lang="en-US" smtClean="0"/>
              <a:t>‹#›</a:t>
            </a:fld>
            <a:endParaRPr lang="en-US"/>
          </a:p>
        </p:txBody>
      </p:sp>
    </p:spTree>
    <p:extLst>
      <p:ext uri="{BB962C8B-B14F-4D97-AF65-F5344CB8AC3E}">
        <p14:creationId xmlns:p14="http://schemas.microsoft.com/office/powerpoint/2010/main" val="35549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BCA1-B6DD-44C3-9210-173C1583EB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1D0704-6440-43A0-8EC2-5B4B32E424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E415F9-9D84-46C1-871D-E6962CE5C3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F030EC-BF20-42E4-9AFD-FA213779434B}"/>
              </a:ext>
            </a:extLst>
          </p:cNvPr>
          <p:cNvSpPr>
            <a:spLocks noGrp="1"/>
          </p:cNvSpPr>
          <p:nvPr>
            <p:ph type="dt" sz="half" idx="10"/>
          </p:nvPr>
        </p:nvSpPr>
        <p:spPr/>
        <p:txBody>
          <a:bodyPr/>
          <a:lstStyle/>
          <a:p>
            <a:fld id="{82F0B8EB-6AE4-4403-9B46-EA1782DDEB47}" type="datetimeFigureOut">
              <a:rPr lang="en-US" smtClean="0"/>
              <a:t>8/17/2020</a:t>
            </a:fld>
            <a:endParaRPr lang="en-US"/>
          </a:p>
        </p:txBody>
      </p:sp>
      <p:sp>
        <p:nvSpPr>
          <p:cNvPr id="6" name="Footer Placeholder 5">
            <a:extLst>
              <a:ext uri="{FF2B5EF4-FFF2-40B4-BE49-F238E27FC236}">
                <a16:creationId xmlns:a16="http://schemas.microsoft.com/office/drawing/2014/main" id="{B3816A24-9118-48B0-8B70-F0569936C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1BE012-ACAC-41C9-94EC-EFBA5D7222BF}"/>
              </a:ext>
            </a:extLst>
          </p:cNvPr>
          <p:cNvSpPr>
            <a:spLocks noGrp="1"/>
          </p:cNvSpPr>
          <p:nvPr>
            <p:ph type="sldNum" sz="quarter" idx="12"/>
          </p:nvPr>
        </p:nvSpPr>
        <p:spPr/>
        <p:txBody>
          <a:bodyPr/>
          <a:lstStyle/>
          <a:p>
            <a:fld id="{85E639D1-2F9B-4BB0-85A4-B73C5A0BE7F4}" type="slidenum">
              <a:rPr lang="en-US" smtClean="0"/>
              <a:t>‹#›</a:t>
            </a:fld>
            <a:endParaRPr lang="en-US"/>
          </a:p>
        </p:txBody>
      </p:sp>
    </p:spTree>
    <p:extLst>
      <p:ext uri="{BB962C8B-B14F-4D97-AF65-F5344CB8AC3E}">
        <p14:creationId xmlns:p14="http://schemas.microsoft.com/office/powerpoint/2010/main" val="1062114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42D6E-CCCB-478D-97AB-69AF93585A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D3A1DA-FADD-4A26-9F9E-32FCB9ED81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EF5CE-9A35-41A4-9D04-1D68D29E24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0B8EB-6AE4-4403-9B46-EA1782DDEB47}" type="datetimeFigureOut">
              <a:rPr lang="en-US" smtClean="0"/>
              <a:t>8/17/2020</a:t>
            </a:fld>
            <a:endParaRPr lang="en-US"/>
          </a:p>
        </p:txBody>
      </p:sp>
      <p:sp>
        <p:nvSpPr>
          <p:cNvPr id="5" name="Footer Placeholder 4">
            <a:extLst>
              <a:ext uri="{FF2B5EF4-FFF2-40B4-BE49-F238E27FC236}">
                <a16:creationId xmlns:a16="http://schemas.microsoft.com/office/drawing/2014/main" id="{A815E3E6-7442-4BE7-AB07-E2058FEC1F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B099EF-1B0D-465B-9512-A751805248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639D1-2F9B-4BB0-85A4-B73C5A0BE7F4}" type="slidenum">
              <a:rPr lang="en-US" smtClean="0"/>
              <a:t>‹#›</a:t>
            </a:fld>
            <a:endParaRPr lang="en-US"/>
          </a:p>
        </p:txBody>
      </p:sp>
    </p:spTree>
    <p:extLst>
      <p:ext uri="{BB962C8B-B14F-4D97-AF65-F5344CB8AC3E}">
        <p14:creationId xmlns:p14="http://schemas.microsoft.com/office/powerpoint/2010/main" val="157430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r-lib/progres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hiny.rstudio.com/articles/generating-reports.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kyanyoga/sample-sales-dat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erlinoa/shinyFeedbac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7EBE-4EAB-45B4-A128-D5CF39CBD0AA}"/>
              </a:ext>
            </a:extLst>
          </p:cNvPr>
          <p:cNvSpPr>
            <a:spLocks noGrp="1"/>
          </p:cNvSpPr>
          <p:nvPr>
            <p:ph type="ctrTitle"/>
          </p:nvPr>
        </p:nvSpPr>
        <p:spPr/>
        <p:txBody>
          <a:bodyPr/>
          <a:lstStyle/>
          <a:p>
            <a:r>
              <a:rPr lang="en-US" dirty="0">
                <a:latin typeface="Arial Black" panose="020B0A04020102020204" pitchFamily="34" charset="0"/>
              </a:rPr>
              <a:t>Shiny-2</a:t>
            </a:r>
          </a:p>
        </p:txBody>
      </p:sp>
      <p:sp>
        <p:nvSpPr>
          <p:cNvPr id="3" name="Subtitle 2">
            <a:extLst>
              <a:ext uri="{FF2B5EF4-FFF2-40B4-BE49-F238E27FC236}">
                <a16:creationId xmlns:a16="http://schemas.microsoft.com/office/drawing/2014/main" id="{E023882F-0849-4C4D-94E8-6B8FD605A5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10189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5</a:t>
            </a:r>
            <a:r>
              <a:rPr lang="az-Latn-AZ" sz="2000" b="1" dirty="0">
                <a:latin typeface="Lucida Console" panose="020B0609040504020204" pitchFamily="49" charset="0"/>
              </a:rPr>
              <a:t>.2)Notifications</a:t>
            </a:r>
            <a:endParaRPr lang="en-US" sz="2000" b="1" dirty="0">
              <a:latin typeface="Lucida Console" panose="020B0609040504020204" pitchFamily="49" charset="0"/>
            </a:endParaRPr>
          </a:p>
        </p:txBody>
      </p:sp>
      <p:sp>
        <p:nvSpPr>
          <p:cNvPr id="9" name="Content Placeholder 2">
            <a:extLst>
              <a:ext uri="{FF2B5EF4-FFF2-40B4-BE49-F238E27FC236}">
                <a16:creationId xmlns:a16="http://schemas.microsoft.com/office/drawing/2014/main" id="{544D6BD0-8882-45DA-865B-F9D3FB57F910}"/>
              </a:ext>
            </a:extLst>
          </p:cNvPr>
          <p:cNvSpPr txBox="1">
            <a:spLocks/>
          </p:cNvSpPr>
          <p:nvPr/>
        </p:nvSpPr>
        <p:spPr>
          <a:xfrm>
            <a:off x="172741" y="457200"/>
            <a:ext cx="11857333" cy="63825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If there isn’t a problem and you just want to let the user know what’s happening, then you want a </a:t>
            </a:r>
            <a:r>
              <a:rPr kumimoji="0" lang="en-US" altLang="en-US" sz="2400" b="1" i="0" u="none" strike="noStrike" cap="none" normalizeH="0" baseline="0" dirty="0">
                <a:ln>
                  <a:noFill/>
                </a:ln>
                <a:solidFill>
                  <a:srgbClr val="333333"/>
                </a:solidFill>
                <a:effectLst/>
                <a:latin typeface="+mn-lt"/>
              </a:rPr>
              <a:t>notification</a:t>
            </a:r>
            <a:r>
              <a:rPr kumimoji="0" lang="en-US" altLang="en-US" sz="2400" b="0" i="0" u="none" strike="noStrike" cap="none" normalizeH="0" baseline="0" dirty="0">
                <a:ln>
                  <a:noFill/>
                </a:ln>
                <a:solidFill>
                  <a:srgbClr val="333333"/>
                </a:solidFill>
                <a:effectLst/>
                <a:latin typeface="+mn-lt"/>
              </a:rPr>
              <a:t>. In Shiny, notifications are created with </a:t>
            </a:r>
            <a:r>
              <a:rPr kumimoji="0" lang="en-US" altLang="en-US" sz="2200" b="0" i="0" u="none" strike="noStrike" cap="none" normalizeH="0" baseline="0" dirty="0" err="1">
                <a:ln>
                  <a:noFill/>
                </a:ln>
                <a:solidFill>
                  <a:srgbClr val="333333"/>
                </a:solidFill>
                <a:effectLst/>
                <a:latin typeface="Lucida Console" panose="020B0609040504020204" pitchFamily="49" charset="0"/>
              </a:rPr>
              <a:t>showNotification</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and stack in the bottom right of the page.</a:t>
            </a:r>
            <a:r>
              <a:rPr kumimoji="0" lang="en-US" altLang="en-US" sz="2400" b="0" i="0" u="none" strike="noStrike" cap="none" normalizeH="0" baseline="0" dirty="0">
                <a:ln>
                  <a:noFill/>
                </a:ln>
                <a:solidFill>
                  <a:schemeClr val="tx1"/>
                </a:solidFill>
                <a:effectLst/>
                <a:latin typeface="+mn-lt"/>
              </a:rPr>
              <a:t> </a:t>
            </a:r>
          </a:p>
        </p:txBody>
      </p:sp>
      <p:pic>
        <p:nvPicPr>
          <p:cNvPr id="4" name="Picture 3">
            <a:extLst>
              <a:ext uri="{FF2B5EF4-FFF2-40B4-BE49-F238E27FC236}">
                <a16:creationId xmlns:a16="http://schemas.microsoft.com/office/drawing/2014/main" id="{BD145D66-D037-4D99-9F18-F44396311A49}"/>
              </a:ext>
            </a:extLst>
          </p:cNvPr>
          <p:cNvPicPr>
            <a:picLocks noChangeAspect="1"/>
          </p:cNvPicPr>
          <p:nvPr/>
        </p:nvPicPr>
        <p:blipFill rotWithShape="1">
          <a:blip r:embed="rId3"/>
          <a:srcRect t="3260" b="5037"/>
          <a:stretch/>
        </p:blipFill>
        <p:spPr>
          <a:xfrm>
            <a:off x="1099817" y="1585407"/>
            <a:ext cx="9992362" cy="5154393"/>
          </a:xfrm>
          <a:prstGeom prst="rect">
            <a:avLst/>
          </a:prstGeom>
        </p:spPr>
      </p:pic>
    </p:spTree>
    <p:extLst>
      <p:ext uri="{BB962C8B-B14F-4D97-AF65-F5344CB8AC3E}">
        <p14:creationId xmlns:p14="http://schemas.microsoft.com/office/powerpoint/2010/main" val="4209542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44D6BD0-8882-45DA-865B-F9D3FB57F910}"/>
              </a:ext>
            </a:extLst>
          </p:cNvPr>
          <p:cNvSpPr txBox="1">
            <a:spLocks/>
          </p:cNvSpPr>
          <p:nvPr/>
        </p:nvSpPr>
        <p:spPr>
          <a:xfrm>
            <a:off x="172741" y="18256"/>
            <a:ext cx="11857333" cy="14041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By default, the message will disappear after 5 seconds, which you can override by setting </a:t>
            </a:r>
            <a:r>
              <a:rPr kumimoji="0" lang="en-US" altLang="en-US" sz="2200" b="0" i="0" u="none" strike="noStrike" cap="none" normalizeH="0" baseline="0" dirty="0">
                <a:ln>
                  <a:noFill/>
                </a:ln>
                <a:solidFill>
                  <a:srgbClr val="333333"/>
                </a:solidFill>
                <a:effectLst/>
                <a:latin typeface="Lucida Console" panose="020B0609040504020204" pitchFamily="49" charset="0"/>
              </a:rPr>
              <a:t>duration</a:t>
            </a:r>
            <a:r>
              <a:rPr kumimoji="0" lang="en-US" altLang="en-US" sz="2400" b="0" i="0" u="none" strike="noStrike" cap="none" normalizeH="0" baseline="0" dirty="0">
                <a:ln>
                  <a:noFill/>
                </a:ln>
                <a:solidFill>
                  <a:srgbClr val="333333"/>
                </a:solidFill>
                <a:effectLst/>
                <a:latin typeface="+mn-lt"/>
              </a:rPr>
              <a:t>, or the user can dismiss it earlier by clicking the close button. If you want to make the notification more prominent, you can set the </a:t>
            </a:r>
            <a:r>
              <a:rPr kumimoji="0" lang="en-US" altLang="en-US" sz="2200" b="0" i="0" u="none" strike="noStrike" cap="none" normalizeH="0" baseline="0" dirty="0">
                <a:ln>
                  <a:noFill/>
                </a:ln>
                <a:solidFill>
                  <a:srgbClr val="333333"/>
                </a:solidFill>
                <a:effectLst/>
                <a:latin typeface="Lucida Console" panose="020B0609040504020204" pitchFamily="49" charset="0"/>
              </a:rPr>
              <a:t>type</a:t>
            </a:r>
            <a:r>
              <a:rPr kumimoji="0" lang="en-US" altLang="en-US" sz="2400" b="0" i="0" u="none" strike="noStrike" cap="none" normalizeH="0" baseline="0" dirty="0">
                <a:ln>
                  <a:noFill/>
                </a:ln>
                <a:solidFill>
                  <a:srgbClr val="333333"/>
                </a:solidFill>
                <a:effectLst/>
                <a:latin typeface="+mn-lt"/>
              </a:rPr>
              <a:t> argument to one of “message”, “warning”, or “error”.</a:t>
            </a:r>
            <a:r>
              <a:rPr kumimoji="0" lang="en-US" altLang="en-US" sz="2400" b="0" i="0" u="none" strike="noStrike" cap="none" normalizeH="0" baseline="0" dirty="0">
                <a:ln>
                  <a:noFill/>
                </a:ln>
                <a:solidFill>
                  <a:schemeClr val="tx1"/>
                </a:solidFill>
                <a:effectLst/>
                <a:latin typeface="+mn-lt"/>
              </a:rPr>
              <a:t> </a:t>
            </a:r>
          </a:p>
        </p:txBody>
      </p:sp>
      <p:pic>
        <p:nvPicPr>
          <p:cNvPr id="7" name="Picture 6">
            <a:extLst>
              <a:ext uri="{FF2B5EF4-FFF2-40B4-BE49-F238E27FC236}">
                <a16:creationId xmlns:a16="http://schemas.microsoft.com/office/drawing/2014/main" id="{E081BEBD-55D8-4681-A0BA-4A22731F4B8F}"/>
              </a:ext>
            </a:extLst>
          </p:cNvPr>
          <p:cNvPicPr>
            <a:picLocks noChangeAspect="1"/>
          </p:cNvPicPr>
          <p:nvPr/>
        </p:nvPicPr>
        <p:blipFill rotWithShape="1">
          <a:blip r:embed="rId3"/>
          <a:srcRect t="3111" b="5186"/>
          <a:stretch/>
        </p:blipFill>
        <p:spPr>
          <a:xfrm>
            <a:off x="1031240" y="1533320"/>
            <a:ext cx="10129520" cy="5225144"/>
          </a:xfrm>
          <a:prstGeom prst="rect">
            <a:avLst/>
          </a:prstGeom>
        </p:spPr>
      </p:pic>
    </p:spTree>
    <p:extLst>
      <p:ext uri="{BB962C8B-B14F-4D97-AF65-F5344CB8AC3E}">
        <p14:creationId xmlns:p14="http://schemas.microsoft.com/office/powerpoint/2010/main" val="47735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5</a:t>
            </a:r>
            <a:r>
              <a:rPr lang="az-Latn-AZ" sz="2000" b="1" dirty="0">
                <a:latin typeface="Lucida Console" panose="020B0609040504020204" pitchFamily="49" charset="0"/>
              </a:rPr>
              <a:t>.3)Progress bars</a:t>
            </a:r>
            <a:endParaRPr lang="en-US" sz="2000" b="1" dirty="0">
              <a:latin typeface="Lucida Console" panose="020B0609040504020204" pitchFamily="49" charset="0"/>
            </a:endParaRPr>
          </a:p>
        </p:txBody>
      </p:sp>
      <p:sp>
        <p:nvSpPr>
          <p:cNvPr id="9" name="Content Placeholder 2">
            <a:extLst>
              <a:ext uri="{FF2B5EF4-FFF2-40B4-BE49-F238E27FC236}">
                <a16:creationId xmlns:a16="http://schemas.microsoft.com/office/drawing/2014/main" id="{544D6BD0-8882-45DA-865B-F9D3FB57F910}"/>
              </a:ext>
            </a:extLst>
          </p:cNvPr>
          <p:cNvSpPr txBox="1">
            <a:spLocks/>
          </p:cNvSpPr>
          <p:nvPr/>
        </p:nvSpPr>
        <p:spPr>
          <a:xfrm>
            <a:off x="91441" y="457200"/>
            <a:ext cx="11938634" cy="1270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solidFill>
                  <a:srgbClr val="333333"/>
                </a:solidFill>
                <a:effectLst/>
                <a:latin typeface="Helvetica Neue"/>
              </a:rPr>
              <a:t>For long-running tasks, the best type of feedback is a progress bar. As well as telling you where you are in the process, it also helps you estimate how much longer it’s going to be: should you take a deep breath, go get a coffee, or come back tomorrow?</a:t>
            </a:r>
            <a:endParaRPr lang="az-Latn-AZ" sz="2400" b="0" i="0" dirty="0">
              <a:solidFill>
                <a:srgbClr val="333333"/>
              </a:solidFill>
              <a:effectLst/>
              <a:latin typeface="Helvetica Neue"/>
            </a:endParaRPr>
          </a:p>
          <a:p>
            <a:pPr marL="0" indent="0">
              <a:buNone/>
            </a:pPr>
            <a:endParaRPr lang="en-US" sz="2400" dirty="0"/>
          </a:p>
        </p:txBody>
      </p:sp>
      <p:pic>
        <p:nvPicPr>
          <p:cNvPr id="5" name="Content Placeholder 4">
            <a:extLst>
              <a:ext uri="{FF2B5EF4-FFF2-40B4-BE49-F238E27FC236}">
                <a16:creationId xmlns:a16="http://schemas.microsoft.com/office/drawing/2014/main" id="{05E9693A-9909-4EDF-980E-5FFE60C476FE}"/>
              </a:ext>
            </a:extLst>
          </p:cNvPr>
          <p:cNvPicPr>
            <a:picLocks noGrp="1" noChangeAspect="1"/>
          </p:cNvPicPr>
          <p:nvPr>
            <p:ph idx="1"/>
          </p:nvPr>
        </p:nvPicPr>
        <p:blipFill rotWithShape="1">
          <a:blip r:embed="rId3"/>
          <a:srcRect t="3108" b="4663"/>
          <a:stretch/>
        </p:blipFill>
        <p:spPr>
          <a:xfrm>
            <a:off x="3708117" y="2438401"/>
            <a:ext cx="8483884" cy="4401344"/>
          </a:xfrm>
        </p:spPr>
      </p:pic>
      <p:sp>
        <p:nvSpPr>
          <p:cNvPr id="3" name="Content Placeholder 2">
            <a:extLst>
              <a:ext uri="{FF2B5EF4-FFF2-40B4-BE49-F238E27FC236}">
                <a16:creationId xmlns:a16="http://schemas.microsoft.com/office/drawing/2014/main" id="{4AF9FEA3-B9BA-41D4-BCF7-741BD34065C5}"/>
              </a:ext>
            </a:extLst>
          </p:cNvPr>
          <p:cNvSpPr txBox="1">
            <a:spLocks/>
          </p:cNvSpPr>
          <p:nvPr/>
        </p:nvSpPr>
        <p:spPr>
          <a:xfrm>
            <a:off x="91441" y="1727200"/>
            <a:ext cx="3728719" cy="51125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solidFill>
                  <a:srgbClr val="333333"/>
                </a:solidFill>
                <a:effectLst/>
              </a:rPr>
              <a:t>We are working on tools in the </a:t>
            </a:r>
            <a:r>
              <a:rPr lang="en-US" sz="2400" b="0" i="0" u="none" strike="noStrike" dirty="0">
                <a:solidFill>
                  <a:srgbClr val="4183C4"/>
                </a:solidFill>
                <a:effectLst/>
                <a:hlinkClick r:id="rId4"/>
              </a:rPr>
              <a:t>progress package</a:t>
            </a:r>
            <a:r>
              <a:rPr lang="en-US" sz="2400" b="0" i="0" dirty="0">
                <a:solidFill>
                  <a:srgbClr val="333333"/>
                </a:solidFill>
                <a:effectLst/>
              </a:rPr>
              <a:t> so that packages like </a:t>
            </a:r>
            <a:r>
              <a:rPr lang="en-US" sz="2400" b="0" i="0" dirty="0" err="1">
                <a:solidFill>
                  <a:srgbClr val="333333"/>
                </a:solidFill>
                <a:effectLst/>
              </a:rPr>
              <a:t>dplyr</a:t>
            </a:r>
            <a:r>
              <a:rPr lang="en-US" sz="2400" b="0" i="0" dirty="0">
                <a:solidFill>
                  <a:srgbClr val="333333"/>
                </a:solidFill>
                <a:effectLst/>
              </a:rPr>
              <a:t>, </a:t>
            </a:r>
            <a:r>
              <a:rPr lang="en-US" sz="2400" b="0" i="0" dirty="0" err="1">
                <a:solidFill>
                  <a:srgbClr val="333333"/>
                </a:solidFill>
                <a:effectLst/>
              </a:rPr>
              <a:t>readr</a:t>
            </a:r>
            <a:r>
              <a:rPr lang="en-US" sz="2400" b="0" i="0" dirty="0">
                <a:solidFill>
                  <a:srgbClr val="333333"/>
                </a:solidFill>
                <a:effectLst/>
              </a:rPr>
              <a:t>, and vroom will generate progress bars that you can easily forward to Shiny. I’ll update this chapter when that approach is mature enough to use.</a:t>
            </a:r>
            <a:endParaRPr lang="az-Latn-AZ" sz="2400" dirty="0"/>
          </a:p>
          <a:p>
            <a:pPr marL="0" indent="0">
              <a:buNone/>
            </a:pPr>
            <a:r>
              <a:rPr kumimoji="0" lang="en-US" altLang="en-US" sz="2400" b="0" i="0" u="none" strike="noStrike" cap="none" normalizeH="0" baseline="0" dirty="0">
                <a:ln>
                  <a:noFill/>
                </a:ln>
                <a:solidFill>
                  <a:srgbClr val="333333"/>
                </a:solidFill>
                <a:effectLst/>
                <a:latin typeface="+mn-lt"/>
              </a:rPr>
              <a:t>Here I’m using </a:t>
            </a:r>
            <a:r>
              <a:rPr kumimoji="0" lang="en-US" altLang="en-US" sz="2200" b="0" i="0" u="none" strike="noStrike" cap="none" normalizeH="0" baseline="0" dirty="0" err="1">
                <a:ln>
                  <a:noFill/>
                </a:ln>
                <a:solidFill>
                  <a:srgbClr val="333333"/>
                </a:solidFill>
                <a:effectLst/>
                <a:latin typeface="Lucida Console" panose="020B0609040504020204" pitchFamily="49" charset="0"/>
              </a:rPr>
              <a:t>Sys.sleep</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az-Latn-AZ"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to simulate a long running operation; in your code this would be a moderately expensive operation.</a:t>
            </a:r>
            <a:r>
              <a:rPr kumimoji="0" lang="en-US" altLang="en-US" sz="2400" b="0" i="0" u="none" strike="noStrike" cap="none" normalizeH="0" baseline="0" dirty="0">
                <a:ln>
                  <a:noFill/>
                </a:ln>
                <a:solidFill>
                  <a:schemeClr val="tx1"/>
                </a:solidFill>
                <a:effectLst/>
                <a:latin typeface="+mn-lt"/>
              </a:rPr>
              <a:t> </a:t>
            </a:r>
          </a:p>
          <a:p>
            <a:pPr marL="0" indent="0">
              <a:buNone/>
            </a:pPr>
            <a:endParaRPr lang="az-Latn-AZ" sz="2400" b="0" i="0" dirty="0">
              <a:solidFill>
                <a:srgbClr val="333333"/>
              </a:solidFill>
              <a:effectLst/>
              <a:latin typeface="Helvetica Neue"/>
            </a:endParaRPr>
          </a:p>
          <a:p>
            <a:pPr marL="0" indent="0">
              <a:buNone/>
            </a:pPr>
            <a:endParaRPr lang="az-Latn-AZ" sz="2400" b="0" i="0" dirty="0">
              <a:solidFill>
                <a:srgbClr val="333333"/>
              </a:solidFill>
              <a:effectLst/>
              <a:latin typeface="Helvetica Neue"/>
            </a:endParaRPr>
          </a:p>
          <a:p>
            <a:pPr marL="0" indent="0">
              <a:buNone/>
            </a:pPr>
            <a:endParaRPr lang="az-Latn-AZ" sz="2400" dirty="0">
              <a:solidFill>
                <a:srgbClr val="333333"/>
              </a:solidFill>
              <a:latin typeface="Helvetica Neue"/>
            </a:endParaRPr>
          </a:p>
          <a:p>
            <a:pPr marL="0" indent="0">
              <a:buNone/>
            </a:pPr>
            <a:endParaRPr lang="az-Latn-AZ" sz="2400" dirty="0">
              <a:solidFill>
                <a:srgbClr val="333333"/>
              </a:solidFill>
              <a:latin typeface="Helvetica Neue"/>
            </a:endParaRPr>
          </a:p>
          <a:p>
            <a:pPr marL="0" indent="0">
              <a:buNone/>
            </a:pPr>
            <a:endParaRPr lang="az-Latn-AZ" sz="2400" dirty="0">
              <a:solidFill>
                <a:srgbClr val="333333"/>
              </a:solidFill>
              <a:latin typeface="Helvetica Neue"/>
            </a:endParaRPr>
          </a:p>
          <a:p>
            <a:pPr marL="0" indent="0">
              <a:buNone/>
            </a:pPr>
            <a:endParaRPr lang="en-US" sz="2400" dirty="0"/>
          </a:p>
        </p:txBody>
      </p:sp>
    </p:spTree>
    <p:extLst>
      <p:ext uri="{BB962C8B-B14F-4D97-AF65-F5344CB8AC3E}">
        <p14:creationId xmlns:p14="http://schemas.microsoft.com/office/powerpoint/2010/main" val="1156249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5</a:t>
            </a:r>
            <a:r>
              <a:rPr lang="az-Latn-AZ" sz="2000" b="1" dirty="0">
                <a:latin typeface="Lucida Console" panose="020B0609040504020204" pitchFamily="49" charset="0"/>
              </a:rPr>
              <a:t>.4)Confirming and undoing</a:t>
            </a:r>
            <a:endParaRPr lang="en-US" sz="2000" b="1" dirty="0">
              <a:latin typeface="Lucida Console" panose="020B0609040504020204" pitchFamily="49" charset="0"/>
            </a:endParaRPr>
          </a:p>
        </p:txBody>
      </p:sp>
      <p:sp>
        <p:nvSpPr>
          <p:cNvPr id="9" name="Content Placeholder 2">
            <a:extLst>
              <a:ext uri="{FF2B5EF4-FFF2-40B4-BE49-F238E27FC236}">
                <a16:creationId xmlns:a16="http://schemas.microsoft.com/office/drawing/2014/main" id="{544D6BD0-8882-45DA-865B-F9D3FB57F910}"/>
              </a:ext>
            </a:extLst>
          </p:cNvPr>
          <p:cNvSpPr txBox="1">
            <a:spLocks/>
          </p:cNvSpPr>
          <p:nvPr/>
        </p:nvSpPr>
        <p:spPr>
          <a:xfrm>
            <a:off x="91441" y="457200"/>
            <a:ext cx="11938634" cy="56997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solidFill>
                  <a:srgbClr val="333333"/>
                </a:solidFill>
                <a:effectLst/>
                <a:latin typeface="Helvetica Neue"/>
              </a:rPr>
              <a:t>Sometimes an action is potentially dangerous, and you either want to make sure that the user </a:t>
            </a:r>
            <a:r>
              <a:rPr lang="en-US" sz="2400" b="0" i="1" dirty="0">
                <a:solidFill>
                  <a:srgbClr val="333333"/>
                </a:solidFill>
                <a:effectLst/>
                <a:latin typeface="Helvetica Neue"/>
              </a:rPr>
              <a:t>really</a:t>
            </a:r>
            <a:r>
              <a:rPr lang="en-US" sz="2400" b="0" i="0" dirty="0">
                <a:solidFill>
                  <a:srgbClr val="333333"/>
                </a:solidFill>
                <a:effectLst/>
                <a:latin typeface="Helvetica Neue"/>
              </a:rPr>
              <a:t> wants to do it, or you want to give them the ability to back out before it’s too late. The three techniques in this section lay out your basic options and give you some tips for how you might implement them in your app.</a:t>
            </a:r>
            <a:endParaRPr lang="az-Latn-AZ" sz="500" b="0" i="0" dirty="0">
              <a:solidFill>
                <a:srgbClr val="333333"/>
              </a:solidFill>
              <a:effectLst/>
              <a:latin typeface="Helvetica Neue"/>
            </a:endParaRPr>
          </a:p>
          <a:p>
            <a:pPr marL="0" indent="0">
              <a:buNone/>
            </a:pPr>
            <a:endParaRPr lang="az-Latn-AZ" sz="500" dirty="0">
              <a:solidFill>
                <a:srgbClr val="333333"/>
              </a:solidFill>
              <a:latin typeface="Helvetica Neue"/>
            </a:endParaRPr>
          </a:p>
          <a:p>
            <a:pPr marL="0" indent="0">
              <a:buNone/>
            </a:pPr>
            <a:r>
              <a:rPr kumimoji="0" lang="en-US" altLang="en-US" sz="2400" b="0" i="0" u="none" strike="noStrike" cap="none" normalizeH="0" baseline="0" dirty="0">
                <a:ln>
                  <a:noFill/>
                </a:ln>
                <a:solidFill>
                  <a:srgbClr val="333333"/>
                </a:solidFill>
                <a:effectLst/>
                <a:latin typeface="+mn-lt"/>
              </a:rPr>
              <a:t>The simplest approach to protecting the user from accidentally performing a dangerous action is to require an explicit confirmation. The easiest way is to use a dialog box which forces the user to pick from one of a small set of actions. In Shiny, you create a dialog box with</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200" b="0" i="0" u="none" strike="noStrike" cap="none" normalizeH="0" baseline="0" dirty="0" err="1">
                <a:ln>
                  <a:noFill/>
                </a:ln>
                <a:solidFill>
                  <a:srgbClr val="333333"/>
                </a:solidFill>
                <a:effectLst/>
                <a:latin typeface="Lucida Console" panose="020B0609040504020204" pitchFamily="49" charset="0"/>
              </a:rPr>
              <a:t>modalDialog</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This is called a “modal” dialog because it creates a new “mode” of interaction; you can’t interact with the main application until you have dealt with the dialog.</a:t>
            </a:r>
            <a:endParaRPr kumimoji="0" lang="az-Latn-AZ" altLang="en-US" sz="2400" b="0" i="0" u="none" strike="noStrike" cap="none" normalizeH="0" baseline="0" dirty="0">
              <a:ln>
                <a:noFill/>
              </a:ln>
              <a:solidFill>
                <a:srgbClr val="333333"/>
              </a:solidFill>
              <a:effectLst/>
              <a:latin typeface="+mn-lt"/>
            </a:endParaRPr>
          </a:p>
          <a:p>
            <a:pPr marL="0" indent="0">
              <a:buNone/>
            </a:pPr>
            <a:endParaRPr lang="az-Latn-AZ" altLang="en-US" sz="500" dirty="0">
              <a:solidFill>
                <a:srgbClr val="333333"/>
              </a:solidFill>
            </a:endParaRPr>
          </a:p>
          <a:p>
            <a:pPr marL="0" indent="0">
              <a:buNone/>
            </a:pPr>
            <a:r>
              <a:rPr lang="en-US" sz="2400" b="0" i="0" dirty="0">
                <a:solidFill>
                  <a:srgbClr val="333333"/>
                </a:solidFill>
                <a:effectLst/>
              </a:rPr>
              <a:t>Imagine you have an Shiny app that deletes some files from a directory (or rows in a database </a:t>
            </a:r>
            <a:r>
              <a:rPr lang="en-US" sz="2400" b="0" i="0" dirty="0" err="1">
                <a:solidFill>
                  <a:srgbClr val="333333"/>
                </a:solidFill>
                <a:effectLst/>
              </a:rPr>
              <a:t>etc</a:t>
            </a:r>
            <a:r>
              <a:rPr lang="en-US" sz="2400" b="0" i="0" dirty="0">
                <a:solidFill>
                  <a:srgbClr val="333333"/>
                </a:solidFill>
                <a:effectLst/>
              </a:rPr>
              <a:t>). This is hard to undo so you want to make sure that the user is really sure. You could create a dialog box that requires an explicit confirmation</a:t>
            </a:r>
            <a:r>
              <a:rPr lang="az-Latn-AZ" sz="2400" b="0" i="0" dirty="0">
                <a:solidFill>
                  <a:srgbClr val="333333"/>
                </a:solidFill>
                <a:effectLst/>
              </a:rPr>
              <a:t> as follo</a:t>
            </a:r>
            <a:r>
              <a:rPr lang="en-US" sz="2400" b="0" i="0" dirty="0" err="1">
                <a:solidFill>
                  <a:srgbClr val="333333"/>
                </a:solidFill>
                <a:effectLst/>
              </a:rPr>
              <a:t>ws</a:t>
            </a:r>
            <a:r>
              <a:rPr lang="en-US" sz="2400" b="0" i="0" dirty="0">
                <a:solidFill>
                  <a:srgbClr val="333333"/>
                </a:solidFill>
                <a:effectLst/>
              </a:rPr>
              <a:t>:</a:t>
            </a:r>
            <a:endParaRPr lang="en-US" sz="2400" dirty="0"/>
          </a:p>
          <a:p>
            <a:pPr marL="0" indent="0">
              <a:buNone/>
            </a:pPr>
            <a:r>
              <a:rPr kumimoji="0" lang="en-US" altLang="en-US" sz="2400" b="0" i="0" u="none" strike="noStrike" cap="none" normalizeH="0" baseline="0" dirty="0">
                <a:ln>
                  <a:noFill/>
                </a:ln>
                <a:solidFill>
                  <a:schemeClr val="tx1"/>
                </a:solidFill>
                <a:effectLst/>
                <a:latin typeface="+mn-lt"/>
              </a:rPr>
              <a:t> </a:t>
            </a:r>
          </a:p>
          <a:p>
            <a:pPr marL="0" indent="0">
              <a:buNone/>
            </a:pPr>
            <a:endParaRPr lang="az-Latn-AZ" sz="2400" dirty="0">
              <a:solidFill>
                <a:srgbClr val="333333"/>
              </a:solidFill>
              <a:latin typeface="Helvetica Neue"/>
            </a:endParaRPr>
          </a:p>
          <a:p>
            <a:pPr marL="0" indent="0">
              <a:buNone/>
            </a:pPr>
            <a:endParaRPr lang="en-US" sz="2400" dirty="0"/>
          </a:p>
        </p:txBody>
      </p:sp>
    </p:spTree>
    <p:extLst>
      <p:ext uri="{BB962C8B-B14F-4D97-AF65-F5344CB8AC3E}">
        <p14:creationId xmlns:p14="http://schemas.microsoft.com/office/powerpoint/2010/main" val="10779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ECCAEFF-1322-47BD-A309-85BBA770B192}"/>
              </a:ext>
            </a:extLst>
          </p:cNvPr>
          <p:cNvPicPr>
            <a:picLocks noGrp="1" noChangeAspect="1"/>
          </p:cNvPicPr>
          <p:nvPr>
            <p:ph idx="1"/>
          </p:nvPr>
        </p:nvPicPr>
        <p:blipFill rotWithShape="1">
          <a:blip r:embed="rId2"/>
          <a:srcRect l="3112" t="22488" r="33057" b="24743"/>
          <a:stretch/>
        </p:blipFill>
        <p:spPr>
          <a:xfrm>
            <a:off x="91439" y="91439"/>
            <a:ext cx="5571365" cy="2590801"/>
          </a:xfrm>
        </p:spPr>
      </p:pic>
      <p:sp>
        <p:nvSpPr>
          <p:cNvPr id="12" name="Content Placeholder 2">
            <a:extLst>
              <a:ext uri="{FF2B5EF4-FFF2-40B4-BE49-F238E27FC236}">
                <a16:creationId xmlns:a16="http://schemas.microsoft.com/office/drawing/2014/main" id="{CBC755B3-8683-43D3-8D73-2DA1FD094412}"/>
              </a:ext>
            </a:extLst>
          </p:cNvPr>
          <p:cNvSpPr txBox="1">
            <a:spLocks/>
          </p:cNvSpPr>
          <p:nvPr/>
        </p:nvSpPr>
        <p:spPr>
          <a:xfrm>
            <a:off x="91438" y="2770505"/>
            <a:ext cx="11877041" cy="3650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400" dirty="0">
                <a:solidFill>
                  <a:srgbClr val="333333"/>
                </a:solidFill>
              </a:rPr>
              <a:t>There are a few small, but important, details to consider when creating a dialog box:</a:t>
            </a:r>
            <a:endParaRPr lang="en-US" altLang="en-US" sz="2400" dirty="0"/>
          </a:p>
          <a:p>
            <a:pPr eaLnBrk="0" fontAlgn="base" hangingPunct="0">
              <a:lnSpc>
                <a:spcPct val="100000"/>
              </a:lnSpc>
              <a:spcBef>
                <a:spcPct val="0"/>
              </a:spcBef>
              <a:spcAft>
                <a:spcPct val="0"/>
              </a:spcAft>
            </a:pPr>
            <a:r>
              <a:rPr lang="en-US" altLang="en-US" sz="2400" dirty="0">
                <a:solidFill>
                  <a:srgbClr val="333333"/>
                </a:solidFill>
              </a:rPr>
              <a:t>What should you call the buttons? It’s best to be descriptive, so avoid yes/no or continue/cancel in </a:t>
            </a:r>
            <a:r>
              <a:rPr lang="en-US" altLang="en-US" sz="2400" dirty="0" err="1">
                <a:solidFill>
                  <a:srgbClr val="333333"/>
                </a:solidFill>
              </a:rPr>
              <a:t>favour</a:t>
            </a:r>
            <a:r>
              <a:rPr lang="en-US" altLang="en-US" sz="2400" dirty="0">
                <a:solidFill>
                  <a:srgbClr val="333333"/>
                </a:solidFill>
              </a:rPr>
              <a:t> of </a:t>
            </a:r>
            <a:r>
              <a:rPr lang="en-US" altLang="en-US" sz="2400" dirty="0" err="1">
                <a:solidFill>
                  <a:srgbClr val="333333"/>
                </a:solidFill>
              </a:rPr>
              <a:t>recaptiulating</a:t>
            </a:r>
            <a:r>
              <a:rPr lang="en-US" altLang="en-US" sz="2400" dirty="0">
                <a:solidFill>
                  <a:srgbClr val="333333"/>
                </a:solidFill>
              </a:rPr>
              <a:t> the key verb.</a:t>
            </a:r>
          </a:p>
          <a:p>
            <a:pPr eaLnBrk="0" fontAlgn="base" hangingPunct="0">
              <a:lnSpc>
                <a:spcPct val="100000"/>
              </a:lnSpc>
              <a:spcBef>
                <a:spcPct val="0"/>
              </a:spcBef>
              <a:spcAft>
                <a:spcPct val="0"/>
              </a:spcAft>
            </a:pPr>
            <a:r>
              <a:rPr lang="en-US" altLang="en-US" sz="2400" dirty="0">
                <a:solidFill>
                  <a:srgbClr val="333333"/>
                </a:solidFill>
              </a:rPr>
              <a:t>How should you order the buttons? Do you put cancel first (like the Mac), or continue first (like Windows)? Your best option is to mirror the platform that you think most people will be using.</a:t>
            </a:r>
          </a:p>
          <a:p>
            <a:pPr eaLnBrk="0" fontAlgn="base" hangingPunct="0">
              <a:lnSpc>
                <a:spcPct val="100000"/>
              </a:lnSpc>
              <a:spcBef>
                <a:spcPct val="0"/>
              </a:spcBef>
              <a:spcAft>
                <a:spcPct val="0"/>
              </a:spcAft>
            </a:pPr>
            <a:r>
              <a:rPr lang="en-US" altLang="en-US" sz="2400" dirty="0">
                <a:solidFill>
                  <a:srgbClr val="333333"/>
                </a:solidFill>
              </a:rPr>
              <a:t>Can you make the dangerous option more obvious? Here I’ve used </a:t>
            </a:r>
            <a:r>
              <a:rPr lang="en-US" altLang="en-US" sz="2200" dirty="0">
                <a:solidFill>
                  <a:srgbClr val="333333"/>
                </a:solidFill>
                <a:latin typeface="Lucida Console" panose="020B0609040504020204" pitchFamily="49" charset="0"/>
              </a:rPr>
              <a:t>class = "</a:t>
            </a:r>
            <a:r>
              <a:rPr lang="en-US" altLang="en-US" sz="2200" dirty="0" err="1">
                <a:solidFill>
                  <a:srgbClr val="333333"/>
                </a:solidFill>
                <a:latin typeface="Lucida Console" panose="020B0609040504020204" pitchFamily="49" charset="0"/>
              </a:rPr>
              <a:t>btn</a:t>
            </a:r>
            <a:r>
              <a:rPr lang="en-US" altLang="en-US" sz="2200" dirty="0">
                <a:solidFill>
                  <a:srgbClr val="333333"/>
                </a:solidFill>
                <a:latin typeface="Lucida Console" panose="020B0609040504020204" pitchFamily="49" charset="0"/>
              </a:rPr>
              <a:t> </a:t>
            </a:r>
            <a:r>
              <a:rPr lang="en-US" altLang="en-US" sz="2200" dirty="0" err="1">
                <a:solidFill>
                  <a:srgbClr val="333333"/>
                </a:solidFill>
                <a:latin typeface="Lucida Console" panose="020B0609040504020204" pitchFamily="49" charset="0"/>
              </a:rPr>
              <a:t>btn</a:t>
            </a:r>
            <a:r>
              <a:rPr lang="en-US" altLang="en-US" sz="2200" dirty="0">
                <a:solidFill>
                  <a:srgbClr val="333333"/>
                </a:solidFill>
                <a:latin typeface="Lucida Console" panose="020B0609040504020204" pitchFamily="49" charset="0"/>
              </a:rPr>
              <a:t>-danger" </a:t>
            </a:r>
            <a:r>
              <a:rPr lang="en-US" altLang="en-US" sz="2400" dirty="0">
                <a:solidFill>
                  <a:srgbClr val="333333"/>
                </a:solidFill>
              </a:rPr>
              <a:t>to style the button prominently.</a:t>
            </a:r>
          </a:p>
          <a:p>
            <a:pPr marL="0" indent="0" eaLnBrk="0" fontAlgn="base" hangingPunct="0">
              <a:lnSpc>
                <a:spcPct val="100000"/>
              </a:lnSpc>
              <a:spcBef>
                <a:spcPct val="0"/>
              </a:spcBef>
              <a:spcAft>
                <a:spcPct val="0"/>
              </a:spcAft>
              <a:buFontTx/>
              <a:buNone/>
            </a:pPr>
            <a:endParaRPr lang="en-US" altLang="en-US" sz="2400" dirty="0"/>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257879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C652-AEBF-4E7D-AE83-F34B26F765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F58581-EA26-47F5-B3FC-8CCDC2BFA440}"/>
              </a:ext>
            </a:extLst>
          </p:cNvPr>
          <p:cNvSpPr>
            <a:spLocks noGrp="1"/>
          </p:cNvSpPr>
          <p:nvPr>
            <p:ph idx="1"/>
          </p:nvPr>
        </p:nvSpPr>
        <p:spPr>
          <a:xfrm>
            <a:off x="101600" y="4866640"/>
            <a:ext cx="11968480" cy="1899919"/>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There are two new ideas in the </a:t>
            </a:r>
            <a:r>
              <a:rPr kumimoji="0" lang="en-US" altLang="en-US" sz="2200" b="0" i="0" u="none" strike="noStrike" cap="none" normalizeH="0" baseline="0" dirty="0">
                <a:ln>
                  <a:noFill/>
                </a:ln>
                <a:solidFill>
                  <a:srgbClr val="333333"/>
                </a:solidFill>
                <a:effectLst/>
                <a:latin typeface="Lucida Console" panose="020B0609040504020204" pitchFamily="49" charset="0"/>
              </a:rPr>
              <a:t>server()</a:t>
            </a:r>
            <a:r>
              <a:rPr kumimoji="0" lang="en-US" altLang="en-US" sz="2400" b="0" i="0" u="none" strike="noStrike" cap="none" normalizeH="0" baseline="0" dirty="0">
                <a:ln>
                  <a:noFill/>
                </a:ln>
                <a:solidFill>
                  <a:srgbClr val="333333"/>
                </a:solidFill>
                <a:effectLst/>
              </a:rPr>
              <a:t>:</a:t>
            </a:r>
            <a:endParaRPr kumimoji="0" lang="en-US" altLang="en-US" sz="2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rPr>
              <a:t>We use </a:t>
            </a:r>
            <a:r>
              <a:rPr kumimoji="0" lang="en-US" altLang="en-US" sz="2200" b="0" i="0" u="none" strike="noStrike" cap="none" normalizeH="0" baseline="0" dirty="0" err="1">
                <a:ln>
                  <a:noFill/>
                </a:ln>
                <a:solidFill>
                  <a:srgbClr val="333333"/>
                </a:solidFill>
                <a:effectLst/>
                <a:latin typeface="Lucida Console" panose="020B0609040504020204" pitchFamily="49" charset="0"/>
              </a:rPr>
              <a:t>showModal</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and </a:t>
            </a:r>
            <a:r>
              <a:rPr kumimoji="0" lang="en-US" altLang="en-US" sz="2200" b="0" i="0" u="none" strike="noStrike" cap="none" normalizeH="0" baseline="0" dirty="0" err="1">
                <a:ln>
                  <a:noFill/>
                </a:ln>
                <a:solidFill>
                  <a:srgbClr val="333333"/>
                </a:solidFill>
                <a:effectLst/>
                <a:latin typeface="Lucida Console" panose="020B0609040504020204" pitchFamily="49" charset="0"/>
              </a:rPr>
              <a:t>removeModal</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to show and hide the dialog.</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rPr>
              <a:t>We observe events generated by the UI from </a:t>
            </a:r>
            <a:r>
              <a:rPr kumimoji="0" lang="en-US" altLang="en-US" sz="2200" b="0" i="0" u="none" strike="noStrike" cap="none" normalizeH="0" baseline="0" dirty="0" err="1">
                <a:ln>
                  <a:noFill/>
                </a:ln>
                <a:solidFill>
                  <a:srgbClr val="333333"/>
                </a:solidFill>
                <a:effectLst/>
                <a:latin typeface="Lucida Console" panose="020B0609040504020204" pitchFamily="49" charset="0"/>
              </a:rPr>
              <a:t>modal_confirm</a:t>
            </a:r>
            <a:r>
              <a:rPr kumimoji="0" lang="en-US" altLang="en-US" sz="2400" b="0" i="0" u="none" strike="noStrike" cap="none" normalizeH="0" baseline="0" dirty="0">
                <a:ln>
                  <a:noFill/>
                </a:ln>
                <a:solidFill>
                  <a:srgbClr val="333333"/>
                </a:solidFill>
                <a:effectLst/>
              </a:rPr>
              <a:t>. These objects aren’t created statically in the </a:t>
            </a:r>
            <a:r>
              <a:rPr kumimoji="0" lang="en-US" altLang="en-US" sz="2200" b="0" i="0" u="none" strike="noStrike" cap="none" normalizeH="0" baseline="0" dirty="0" err="1">
                <a:ln>
                  <a:noFill/>
                </a:ln>
                <a:solidFill>
                  <a:srgbClr val="333333"/>
                </a:solidFill>
                <a:effectLst/>
                <a:latin typeface="Lucida Console" panose="020B0609040504020204" pitchFamily="49" charset="0"/>
              </a:rPr>
              <a:t>ui</a:t>
            </a:r>
            <a:r>
              <a:rPr kumimoji="0" lang="en-US" altLang="en-US" sz="2400" b="0" i="0" u="none" strike="noStrike" cap="none" normalizeH="0" baseline="0" dirty="0">
                <a:ln>
                  <a:noFill/>
                </a:ln>
                <a:solidFill>
                  <a:srgbClr val="333333"/>
                </a:solidFill>
                <a:effectLst/>
              </a:rPr>
              <a:t>, but are instead dynamically added in the </a:t>
            </a:r>
            <a:r>
              <a:rPr kumimoji="0" lang="en-US" altLang="en-US" sz="2200" b="0" i="0" u="none" strike="noStrike" cap="none" normalizeH="0" baseline="0" dirty="0">
                <a:ln>
                  <a:noFill/>
                </a:ln>
                <a:solidFill>
                  <a:srgbClr val="333333"/>
                </a:solidFill>
                <a:effectLst/>
                <a:latin typeface="Lucida Console" panose="020B0609040504020204" pitchFamily="49" charset="0"/>
              </a:rPr>
              <a:t>server() </a:t>
            </a:r>
            <a:r>
              <a:rPr kumimoji="0" lang="en-US" altLang="en-US" sz="2400" b="0" i="0" u="none" strike="noStrike" cap="none" normalizeH="0" baseline="0" dirty="0">
                <a:ln>
                  <a:noFill/>
                </a:ln>
                <a:solidFill>
                  <a:srgbClr val="333333"/>
                </a:solidFill>
                <a:effectLst/>
              </a:rPr>
              <a:t>by </a:t>
            </a:r>
            <a:r>
              <a:rPr kumimoji="0" lang="en-US" altLang="en-US" sz="2200" b="0" i="0" u="none" strike="noStrike" cap="none" normalizeH="0" baseline="0" dirty="0" err="1">
                <a:ln>
                  <a:noFill/>
                </a:ln>
                <a:solidFill>
                  <a:srgbClr val="333333"/>
                </a:solidFill>
                <a:effectLst/>
                <a:latin typeface="Lucida Console" panose="020B0609040504020204" pitchFamily="49" charset="0"/>
              </a:rPr>
              <a:t>showModal</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indent="0">
              <a:buNone/>
            </a:pPr>
            <a:endParaRPr lang="en-US" sz="2400" dirty="0"/>
          </a:p>
        </p:txBody>
      </p:sp>
      <p:pic>
        <p:nvPicPr>
          <p:cNvPr id="5" name="Picture 4">
            <a:extLst>
              <a:ext uri="{FF2B5EF4-FFF2-40B4-BE49-F238E27FC236}">
                <a16:creationId xmlns:a16="http://schemas.microsoft.com/office/drawing/2014/main" id="{6207CAC2-0008-4FD1-842D-86C050D6F8A3}"/>
              </a:ext>
            </a:extLst>
          </p:cNvPr>
          <p:cNvPicPr>
            <a:picLocks noChangeAspect="1"/>
          </p:cNvPicPr>
          <p:nvPr/>
        </p:nvPicPr>
        <p:blipFill rotWithShape="1">
          <a:blip r:embed="rId2"/>
          <a:srcRect t="3112" b="29630"/>
          <a:stretch/>
        </p:blipFill>
        <p:spPr>
          <a:xfrm>
            <a:off x="0" y="91440"/>
            <a:ext cx="12192000" cy="4612640"/>
          </a:xfrm>
          <a:prstGeom prst="rect">
            <a:avLst/>
          </a:prstGeom>
        </p:spPr>
      </p:pic>
    </p:spTree>
    <p:extLst>
      <p:ext uri="{BB962C8B-B14F-4D97-AF65-F5344CB8AC3E}">
        <p14:creationId xmlns:p14="http://schemas.microsoft.com/office/powerpoint/2010/main" val="1996839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98A2-70AF-48BF-A3DE-AB9F27892712}"/>
              </a:ext>
            </a:extLst>
          </p:cNvPr>
          <p:cNvSpPr>
            <a:spLocks noGrp="1"/>
          </p:cNvSpPr>
          <p:nvPr>
            <p:ph type="title"/>
          </p:nvPr>
        </p:nvSpPr>
        <p:spPr>
          <a:xfrm>
            <a:off x="838200" y="18255"/>
            <a:ext cx="10515600" cy="1325563"/>
          </a:xfrm>
        </p:spPr>
        <p:txBody>
          <a:bodyPr>
            <a:normAutofit/>
          </a:bodyPr>
          <a:lstStyle/>
          <a:p>
            <a:r>
              <a:rPr lang="en-US" sz="3600" b="1" dirty="0">
                <a:solidFill>
                  <a:srgbClr val="333333"/>
                </a:solidFill>
                <a:latin typeface="Helvetica Neue"/>
              </a:rPr>
              <a:t>6</a:t>
            </a:r>
            <a:r>
              <a:rPr lang="az-Latn-AZ" sz="3600" b="1" i="0" dirty="0">
                <a:solidFill>
                  <a:srgbClr val="333333"/>
                </a:solidFill>
                <a:effectLst/>
                <a:latin typeface="Helvetica Neue"/>
              </a:rPr>
              <a:t>)</a:t>
            </a:r>
            <a:r>
              <a:rPr lang="en-US" sz="3600" b="1" dirty="0">
                <a:solidFill>
                  <a:srgbClr val="333333"/>
                </a:solidFill>
                <a:latin typeface="Helvetica Neue"/>
              </a:rPr>
              <a:t>Uploads and downloads</a:t>
            </a:r>
            <a:endParaRPr lang="en-US" sz="3600" dirty="0"/>
          </a:p>
        </p:txBody>
      </p:sp>
      <p:sp>
        <p:nvSpPr>
          <p:cNvPr id="3" name="Content Placeholder 2">
            <a:extLst>
              <a:ext uri="{FF2B5EF4-FFF2-40B4-BE49-F238E27FC236}">
                <a16:creationId xmlns:a16="http://schemas.microsoft.com/office/drawing/2014/main" id="{50C19A7A-AD4A-4FD3-866E-E73245686437}"/>
              </a:ext>
            </a:extLst>
          </p:cNvPr>
          <p:cNvSpPr>
            <a:spLocks noGrp="1"/>
          </p:cNvSpPr>
          <p:nvPr>
            <p:ph idx="1"/>
          </p:nvPr>
        </p:nvSpPr>
        <p:spPr>
          <a:xfrm>
            <a:off x="210207" y="1471448"/>
            <a:ext cx="11824137" cy="5213131"/>
          </a:xfrm>
        </p:spPr>
        <p:txBody>
          <a:bodyPr>
            <a:normAutofit/>
          </a:bodyPr>
          <a:lstStyle/>
          <a:p>
            <a:pPr marL="0" indent="0">
              <a:buNone/>
            </a:pPr>
            <a:r>
              <a:rPr lang="en-US" sz="2600" b="0" i="0" dirty="0">
                <a:solidFill>
                  <a:srgbClr val="333333"/>
                </a:solidFill>
                <a:effectLst/>
              </a:rPr>
              <a:t>Transferring files to and from the user is a common feature of apps. You can use it to upload data for analysis, or download the results as a dataset or as a report. This chapter shows the UI and server components that you’ll need to transfer files in and out of your app.</a:t>
            </a:r>
          </a:p>
          <a:p>
            <a:pPr marL="0" indent="0">
              <a:buNone/>
            </a:pPr>
            <a:endParaRPr lang="en-US" sz="2600" dirty="0">
              <a:solidFill>
                <a:srgbClr val="333333"/>
              </a:solidFill>
            </a:endParaRPr>
          </a:p>
          <a:p>
            <a:pPr marL="0" indent="0">
              <a:buNone/>
            </a:pPr>
            <a:endParaRPr lang="en-US" sz="2600" dirty="0">
              <a:solidFill>
                <a:srgbClr val="333333"/>
              </a:solidFill>
            </a:endParaRPr>
          </a:p>
          <a:p>
            <a:pPr marL="0" indent="0">
              <a:buNone/>
            </a:pPr>
            <a:endParaRPr lang="en-US" sz="2600" dirty="0">
              <a:solidFill>
                <a:srgbClr val="333333"/>
              </a:solidFill>
            </a:endParaRPr>
          </a:p>
          <a:p>
            <a:pPr marL="0" indent="0">
              <a:buNone/>
            </a:pPr>
            <a:r>
              <a:rPr lang="en-US" sz="2600" b="0" i="0" dirty="0">
                <a:solidFill>
                  <a:srgbClr val="333333"/>
                </a:solidFill>
                <a:effectLst/>
              </a:rPr>
              <a:t>We’ll start by discussing file uploads, showing you the basic UI and server components, and then showing how they fit together in a simple app.</a:t>
            </a:r>
            <a:endParaRPr lang="en-US" sz="2600" dirty="0"/>
          </a:p>
          <a:p>
            <a:pPr marL="0" indent="0">
              <a:buNone/>
            </a:pPr>
            <a:endParaRPr lang="en-US" sz="2600" dirty="0"/>
          </a:p>
        </p:txBody>
      </p:sp>
    </p:spTree>
    <p:extLst>
      <p:ext uri="{BB962C8B-B14F-4D97-AF65-F5344CB8AC3E}">
        <p14:creationId xmlns:p14="http://schemas.microsoft.com/office/powerpoint/2010/main" val="148607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6</a:t>
            </a:r>
            <a:r>
              <a:rPr lang="az-Latn-AZ" sz="2000" b="1" dirty="0">
                <a:latin typeface="Lucida Console" panose="020B0609040504020204" pitchFamily="49" charset="0"/>
              </a:rPr>
              <a:t>.1)Upload</a:t>
            </a:r>
            <a:r>
              <a:rPr lang="en-US" sz="2000" b="1" dirty="0">
                <a:latin typeface="Lucida Console" panose="020B0609040504020204" pitchFamily="49" charset="0"/>
              </a:rPr>
              <a:t> (1.UI &amp; Server)</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4582160"/>
            <a:ext cx="11857333" cy="18027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Note my use of the label and </a:t>
            </a:r>
            <a:r>
              <a:rPr kumimoji="0" lang="en-US" altLang="en-US" sz="2400" b="0" i="0" u="none" strike="noStrike" cap="none" normalizeH="0" baseline="0" dirty="0" err="1">
                <a:ln>
                  <a:noFill/>
                </a:ln>
                <a:solidFill>
                  <a:srgbClr val="333333"/>
                </a:solidFill>
                <a:effectLst/>
                <a:latin typeface="+mn-lt"/>
              </a:rPr>
              <a:t>buttonLabel</a:t>
            </a:r>
            <a:r>
              <a:rPr kumimoji="0" lang="en-US" altLang="en-US" sz="2400" b="0" i="0" u="none" strike="noStrike" cap="none" normalizeH="0" baseline="0" dirty="0">
                <a:ln>
                  <a:noFill/>
                </a:ln>
                <a:solidFill>
                  <a:srgbClr val="333333"/>
                </a:solidFill>
                <a:effectLst/>
                <a:latin typeface="+mn-lt"/>
              </a:rPr>
              <a:t> arguments to mildly </a:t>
            </a:r>
            <a:r>
              <a:rPr kumimoji="0" lang="en-US" altLang="en-US" sz="2400" b="0" i="0" u="none" strike="noStrike" cap="none" normalizeH="0" baseline="0" dirty="0" err="1">
                <a:ln>
                  <a:noFill/>
                </a:ln>
                <a:solidFill>
                  <a:srgbClr val="333333"/>
                </a:solidFill>
                <a:effectLst/>
                <a:latin typeface="+mn-lt"/>
              </a:rPr>
              <a:t>customise</a:t>
            </a:r>
            <a:r>
              <a:rPr kumimoji="0" lang="en-US" altLang="en-US" sz="2400" b="0" i="0" u="none" strike="noStrike" cap="none" normalizeH="0" baseline="0" dirty="0">
                <a:ln>
                  <a:noFill/>
                </a:ln>
                <a:solidFill>
                  <a:srgbClr val="333333"/>
                </a:solidFill>
                <a:effectLst/>
                <a:latin typeface="+mn-lt"/>
              </a:rPr>
              <a:t> the appearance, and use of </a:t>
            </a:r>
            <a:r>
              <a:rPr kumimoji="0" lang="en-US" altLang="en-US" sz="2200" b="0" i="0" u="none" strike="noStrike" cap="none" normalizeH="0" baseline="0" dirty="0">
                <a:ln>
                  <a:noFill/>
                </a:ln>
                <a:solidFill>
                  <a:srgbClr val="333333"/>
                </a:solidFill>
                <a:effectLst/>
                <a:latin typeface="Lucida Console" panose="020B0609040504020204" pitchFamily="49" charset="0"/>
              </a:rPr>
              <a:t>multiple = TRUE </a:t>
            </a:r>
            <a:r>
              <a:rPr kumimoji="0" lang="en-US" altLang="en-US" sz="2400" b="0" i="0" u="none" strike="noStrike" cap="none" normalizeH="0" baseline="0" dirty="0">
                <a:ln>
                  <a:noFill/>
                </a:ln>
                <a:solidFill>
                  <a:srgbClr val="333333"/>
                </a:solidFill>
                <a:effectLst/>
                <a:latin typeface="+mn-lt"/>
              </a:rPr>
              <a:t>to allow the user to upload multiple files.</a:t>
            </a:r>
            <a:r>
              <a:rPr kumimoji="0" lang="en-US" altLang="en-US" sz="2400" b="0" i="0" u="none" strike="noStrike" cap="none" normalizeH="0" baseline="0" dirty="0">
                <a:ln>
                  <a:noFill/>
                </a:ln>
                <a:solidFill>
                  <a:schemeClr val="tx1"/>
                </a:solidFill>
                <a:effectLst/>
                <a:latin typeface="+mn-lt"/>
              </a:rPr>
              <a:t> </a:t>
            </a:r>
          </a:p>
        </p:txBody>
      </p:sp>
      <p:pic>
        <p:nvPicPr>
          <p:cNvPr id="5" name="Picture 4">
            <a:extLst>
              <a:ext uri="{FF2B5EF4-FFF2-40B4-BE49-F238E27FC236}">
                <a16:creationId xmlns:a16="http://schemas.microsoft.com/office/drawing/2014/main" id="{B93027D4-2F4F-448C-B1AC-50A98C0D06D7}"/>
              </a:ext>
            </a:extLst>
          </p:cNvPr>
          <p:cNvPicPr>
            <a:picLocks noChangeAspect="1"/>
          </p:cNvPicPr>
          <p:nvPr/>
        </p:nvPicPr>
        <p:blipFill rotWithShape="1">
          <a:blip r:embed="rId3"/>
          <a:srcRect t="3408" b="41333"/>
          <a:stretch/>
        </p:blipFill>
        <p:spPr>
          <a:xfrm>
            <a:off x="0" y="558100"/>
            <a:ext cx="12192000" cy="3789680"/>
          </a:xfrm>
          <a:prstGeom prst="rect">
            <a:avLst/>
          </a:prstGeom>
        </p:spPr>
      </p:pic>
    </p:spTree>
    <p:extLst>
      <p:ext uri="{BB962C8B-B14F-4D97-AF65-F5344CB8AC3E}">
        <p14:creationId xmlns:p14="http://schemas.microsoft.com/office/powerpoint/2010/main" val="3441025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883578"/>
            <a:ext cx="11857333" cy="5501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If the user is uploading a dataset, there are two details that you need to be aware of:</a:t>
            </a:r>
            <a:endParaRPr kumimoji="0" lang="en-US" altLang="en-US" sz="2400" b="0" i="0" u="none" strike="noStrike" cap="none" normalizeH="0" baseline="0" dirty="0">
              <a:ln>
                <a:noFill/>
              </a:ln>
              <a:solidFill>
                <a:schemeClr val="tx1"/>
              </a:solidFill>
              <a:effectLst/>
              <a:latin typeface="+mn-lt"/>
            </a:endParaRPr>
          </a:p>
          <a:p>
            <a:pPr eaLnBrk="0" fontAlgn="base" hangingPunct="0">
              <a:lnSpc>
                <a:spcPct val="100000"/>
              </a:lnSpc>
              <a:spcBef>
                <a:spcPct val="0"/>
              </a:spcBef>
              <a:spcAft>
                <a:spcPct val="0"/>
              </a:spcAft>
            </a:pPr>
            <a:r>
              <a:rPr kumimoji="0" lang="en-US" altLang="en-US" sz="2200" b="0" i="0" u="none" strike="noStrike" cap="none" normalizeH="0" baseline="0" dirty="0" err="1">
                <a:ln>
                  <a:noFill/>
                </a:ln>
                <a:solidFill>
                  <a:srgbClr val="333333"/>
                </a:solidFill>
                <a:effectLst/>
                <a:latin typeface="Lucida Console" panose="020B0609040504020204" pitchFamily="49" charset="0"/>
              </a:rPr>
              <a:t>input$file</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is </a:t>
            </a:r>
            <a:r>
              <a:rPr kumimoji="0" lang="en-US" altLang="en-US" sz="2400" b="0" i="0" u="none" strike="noStrike" cap="none" normalizeH="0" baseline="0" dirty="0" err="1">
                <a:ln>
                  <a:noFill/>
                </a:ln>
                <a:solidFill>
                  <a:srgbClr val="333333"/>
                </a:solidFill>
                <a:effectLst/>
                <a:latin typeface="+mn-lt"/>
              </a:rPr>
              <a:t>initialised</a:t>
            </a:r>
            <a:r>
              <a:rPr kumimoji="0" lang="en-US" altLang="en-US" sz="2400" b="0" i="0" u="none" strike="noStrike" cap="none" normalizeH="0" baseline="0" dirty="0">
                <a:ln>
                  <a:noFill/>
                </a:ln>
                <a:solidFill>
                  <a:srgbClr val="333333"/>
                </a:solidFill>
                <a:effectLst/>
                <a:latin typeface="+mn-lt"/>
              </a:rPr>
              <a:t> to </a:t>
            </a:r>
            <a:r>
              <a:rPr kumimoji="0" lang="en-US" altLang="en-US" sz="2200" b="0" i="0" u="none" strike="noStrike" cap="none" normalizeH="0" baseline="0" dirty="0">
                <a:ln>
                  <a:noFill/>
                </a:ln>
                <a:solidFill>
                  <a:srgbClr val="333333"/>
                </a:solidFill>
                <a:effectLst/>
                <a:latin typeface="Lucida Console" panose="020B0609040504020204" pitchFamily="49" charset="0"/>
              </a:rPr>
              <a:t>NULL</a:t>
            </a:r>
            <a:r>
              <a:rPr kumimoji="0" lang="en-US" altLang="en-US" sz="2400" b="0" i="0" u="none" strike="noStrike" cap="none" normalizeH="0" baseline="0" dirty="0">
                <a:ln>
                  <a:noFill/>
                </a:ln>
                <a:solidFill>
                  <a:srgbClr val="333333"/>
                </a:solidFill>
                <a:effectLst/>
                <a:latin typeface="+mn-lt"/>
              </a:rPr>
              <a:t> on page load, so you’ll need </a:t>
            </a:r>
            <a:r>
              <a:rPr kumimoji="0" lang="en-US" altLang="en-US" sz="2200" b="0" i="0" u="none" strike="noStrike" cap="none" normalizeH="0" baseline="0" dirty="0">
                <a:ln>
                  <a:noFill/>
                </a:ln>
                <a:solidFill>
                  <a:srgbClr val="333333"/>
                </a:solidFill>
                <a:effectLst/>
                <a:latin typeface="Lucida Console" panose="020B0609040504020204" pitchFamily="49" charset="0"/>
              </a:rPr>
              <a:t>req(</a:t>
            </a:r>
            <a:r>
              <a:rPr kumimoji="0" lang="en-US" altLang="en-US" sz="2200" b="0" i="0" u="none" strike="noStrike" cap="none" normalizeH="0" baseline="0" dirty="0" err="1">
                <a:ln>
                  <a:noFill/>
                </a:ln>
                <a:solidFill>
                  <a:srgbClr val="333333"/>
                </a:solidFill>
                <a:effectLst/>
                <a:latin typeface="Lucida Console" panose="020B0609040504020204" pitchFamily="49" charset="0"/>
              </a:rPr>
              <a:t>input$file</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to make sure your code waits until the first file is uploaded.</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latin typeface="+mn-lt"/>
              </a:rPr>
              <a:t>The </a:t>
            </a:r>
            <a:r>
              <a:rPr kumimoji="0" lang="en-US" altLang="en-US" sz="2200" b="0" i="0" u="none" strike="noStrike" cap="none" normalizeH="0" baseline="0" dirty="0">
                <a:ln>
                  <a:noFill/>
                </a:ln>
                <a:solidFill>
                  <a:srgbClr val="333333"/>
                </a:solidFill>
                <a:effectLst/>
                <a:latin typeface="Lucida Console" panose="020B0609040504020204" pitchFamily="49" charset="0"/>
              </a:rPr>
              <a:t>accept</a:t>
            </a:r>
            <a:r>
              <a:rPr kumimoji="0" lang="en-US" altLang="en-US" sz="2400" b="0" i="0" u="none" strike="noStrike" cap="none" normalizeH="0" baseline="0" dirty="0">
                <a:ln>
                  <a:noFill/>
                </a:ln>
                <a:solidFill>
                  <a:srgbClr val="333333"/>
                </a:solidFill>
                <a:effectLst/>
                <a:latin typeface="+mn-lt"/>
              </a:rPr>
              <a:t> argument allows you to limit the possible inputs. The easiest way is to supply a character vector of file extensions, like </a:t>
            </a:r>
            <a:r>
              <a:rPr kumimoji="0" lang="en-US" altLang="en-US" sz="2200" b="0" i="0" u="none" strike="noStrike" cap="none" normalizeH="0" baseline="0" dirty="0">
                <a:ln>
                  <a:noFill/>
                </a:ln>
                <a:solidFill>
                  <a:srgbClr val="333333"/>
                </a:solidFill>
                <a:effectLst/>
                <a:latin typeface="Lucida Console" panose="020B0609040504020204" pitchFamily="49" charset="0"/>
              </a:rPr>
              <a:t>accept = ".csv"</a:t>
            </a:r>
            <a:r>
              <a:rPr kumimoji="0" lang="en-US" altLang="en-US" sz="2400" b="0" i="0" u="none" strike="noStrike" cap="none" normalizeH="0" baseline="0" dirty="0">
                <a:ln>
                  <a:noFill/>
                </a:ln>
                <a:solidFill>
                  <a:srgbClr val="333333"/>
                </a:solidFill>
                <a:effectLst/>
                <a:latin typeface="+mn-lt"/>
              </a:rPr>
              <a:t>. But the accept argument is only a suggestion to the browser, and is not always enforced. The easiest way to get the file extension in R is </a:t>
            </a:r>
            <a:r>
              <a:rPr kumimoji="0" lang="en-US" altLang="en-US" sz="2200" b="0" i="0" u="none" strike="noStrike" cap="none" normalizeH="0" baseline="0" dirty="0">
                <a:ln>
                  <a:noFill/>
                </a:ln>
                <a:solidFill>
                  <a:srgbClr val="333333"/>
                </a:solidFill>
                <a:effectLst/>
                <a:latin typeface="Lucida Console" panose="020B0609040504020204" pitchFamily="49" charset="0"/>
              </a:rPr>
              <a:t>tools::</a:t>
            </a:r>
            <a:r>
              <a:rPr kumimoji="0" lang="en-US" altLang="en-US" sz="2200" b="0" i="0" u="none" strike="noStrike" cap="none" normalizeH="0" baseline="0" dirty="0" err="1">
                <a:ln>
                  <a:noFill/>
                </a:ln>
                <a:solidFill>
                  <a:srgbClr val="333333"/>
                </a:solidFill>
                <a:effectLst/>
                <a:latin typeface="Lucida Console" panose="020B0609040504020204" pitchFamily="49" charset="0"/>
              </a:rPr>
              <a:t>file_ext</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but note that it strips the leading </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a:t>
            </a:r>
          </a:p>
          <a:p>
            <a:pPr eaLnBrk="0" fontAlgn="base" hangingPunct="0">
              <a:lnSpc>
                <a:spcPct val="100000"/>
              </a:lnSpc>
              <a:spcBef>
                <a:spcPct val="0"/>
              </a:spcBef>
              <a:spcAft>
                <a:spcPct val="0"/>
              </a:spcAft>
            </a:pPr>
            <a:endParaRPr kumimoji="0" lang="en-US" altLang="en-US" sz="2400" b="0" i="0" u="none" strike="noStrike" cap="none" normalizeH="0" baseline="0" dirty="0">
              <a:ln>
                <a:noFill/>
              </a:ln>
              <a:solidFill>
                <a:srgbClr val="333333"/>
              </a:solidFill>
              <a:effectLst/>
              <a:latin typeface="+mn-lt"/>
            </a:endParaRP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rgbClr val="333333"/>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Putting all these ideas together gives us the following app where you can upload a </a:t>
            </a:r>
            <a:r>
              <a:rPr kumimoji="0" lang="en-US" altLang="en-US" sz="2200" b="0" i="0" u="none" strike="noStrike" cap="none" normalizeH="0" baseline="0" dirty="0">
                <a:ln>
                  <a:noFill/>
                </a:ln>
                <a:solidFill>
                  <a:srgbClr val="333333"/>
                </a:solidFill>
                <a:effectLst/>
                <a:latin typeface="Lucida Console" panose="020B0609040504020204" pitchFamily="49" charset="0"/>
              </a:rPr>
              <a:t>.csv </a:t>
            </a:r>
            <a:r>
              <a:rPr kumimoji="0" lang="en-US" altLang="en-US" sz="2400" b="0" i="0" u="none" strike="noStrike" cap="none" normalizeH="0" baseline="0" dirty="0">
                <a:ln>
                  <a:noFill/>
                </a:ln>
                <a:solidFill>
                  <a:srgbClr val="333333"/>
                </a:solidFill>
                <a:effectLst/>
                <a:latin typeface="+mn-lt"/>
              </a:rPr>
              <a:t>or </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200" b="0" i="0" u="none" strike="noStrike" cap="none" normalizeH="0" baseline="0" dirty="0" err="1">
                <a:ln>
                  <a:noFill/>
                </a:ln>
                <a:solidFill>
                  <a:srgbClr val="333333"/>
                </a:solidFill>
                <a:effectLst/>
                <a:latin typeface="Lucida Console" panose="020B0609040504020204" pitchFamily="49" charset="0"/>
              </a:rPr>
              <a:t>tsv</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file and see the first </a:t>
            </a:r>
            <a:r>
              <a:rPr kumimoji="0" lang="en-US" altLang="en-US" sz="2200" b="0" i="0" u="none" strike="noStrike" cap="none" normalizeH="0" baseline="0" dirty="0">
                <a:ln>
                  <a:noFill/>
                </a:ln>
                <a:solidFill>
                  <a:srgbClr val="333333"/>
                </a:solidFill>
                <a:effectLst/>
                <a:latin typeface="Lucida Console" panose="020B0609040504020204" pitchFamily="49" charset="0"/>
              </a:rPr>
              <a:t>n</a:t>
            </a:r>
            <a:r>
              <a:rPr kumimoji="0" lang="en-US" altLang="en-US" sz="2400" b="0" i="0" u="none" strike="noStrike" cap="none" normalizeH="0" baseline="0" dirty="0">
                <a:ln>
                  <a:noFill/>
                </a:ln>
                <a:solidFill>
                  <a:srgbClr val="333333"/>
                </a:solidFill>
                <a:effectLst/>
                <a:latin typeface="+mn-lt"/>
              </a:rPr>
              <a:t> rows:</a:t>
            </a:r>
            <a:endParaRPr kumimoji="0" lang="en-US" altLang="en-US" sz="2400" b="0" i="0" u="none" strike="noStrike" cap="none" normalizeH="0" baseline="0" dirty="0">
              <a:ln>
                <a:noFill/>
              </a:ln>
              <a:solidFill>
                <a:schemeClr val="tx1"/>
              </a:solidFill>
              <a:effectLst/>
              <a:latin typeface="+mn-lt"/>
            </a:endParaRPr>
          </a:p>
        </p:txBody>
      </p:sp>
      <p:sp>
        <p:nvSpPr>
          <p:cNvPr id="7" name="Title 1">
            <a:extLst>
              <a:ext uri="{FF2B5EF4-FFF2-40B4-BE49-F238E27FC236}">
                <a16:creationId xmlns:a16="http://schemas.microsoft.com/office/drawing/2014/main" id="{94107019-7363-4CBC-AB35-0FC2E5AA27D1}"/>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6</a:t>
            </a:r>
            <a:r>
              <a:rPr lang="az-Latn-AZ" sz="2000" b="1" dirty="0">
                <a:latin typeface="Lucida Console" panose="020B0609040504020204" pitchFamily="49" charset="0"/>
              </a:rPr>
              <a:t>.1)Upload</a:t>
            </a:r>
            <a:r>
              <a:rPr lang="en-US" sz="2000" b="1" dirty="0">
                <a:latin typeface="Lucida Console" panose="020B0609040504020204" pitchFamily="49" charset="0"/>
              </a:rPr>
              <a:t> (2.Uploading data)</a:t>
            </a:r>
          </a:p>
        </p:txBody>
      </p:sp>
    </p:spTree>
    <p:extLst>
      <p:ext uri="{BB962C8B-B14F-4D97-AF65-F5344CB8AC3E}">
        <p14:creationId xmlns:p14="http://schemas.microsoft.com/office/powerpoint/2010/main" val="2942240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968600-CE92-4706-9678-5AD9F59A1DC1}"/>
              </a:ext>
            </a:extLst>
          </p:cNvPr>
          <p:cNvPicPr>
            <a:picLocks noChangeAspect="1"/>
          </p:cNvPicPr>
          <p:nvPr/>
        </p:nvPicPr>
        <p:blipFill rotWithShape="1">
          <a:blip r:embed="rId3"/>
          <a:srcRect t="3112" b="40888"/>
          <a:stretch/>
        </p:blipFill>
        <p:spPr>
          <a:xfrm>
            <a:off x="0" y="145415"/>
            <a:ext cx="12192000" cy="3840480"/>
          </a:xfrm>
          <a:prstGeom prst="rect">
            <a:avLst/>
          </a:prstGeom>
        </p:spPr>
      </p:pic>
      <p:sp>
        <p:nvSpPr>
          <p:cNvPr id="9" name="Content Placeholder 2">
            <a:extLst>
              <a:ext uri="{FF2B5EF4-FFF2-40B4-BE49-F238E27FC236}">
                <a16:creationId xmlns:a16="http://schemas.microsoft.com/office/drawing/2014/main" id="{DFA3BDE8-053D-4200-BBB0-0F9EC76AF9C4}"/>
              </a:ext>
            </a:extLst>
          </p:cNvPr>
          <p:cNvSpPr>
            <a:spLocks noGrp="1"/>
          </p:cNvSpPr>
          <p:nvPr>
            <p:ph idx="1"/>
          </p:nvPr>
        </p:nvSpPr>
        <p:spPr>
          <a:xfrm>
            <a:off x="152400" y="4409439"/>
            <a:ext cx="11887200" cy="1361441"/>
          </a:xfrm>
        </p:spPr>
        <p:txBody>
          <a:bodyPr>
            <a:normAutofit/>
          </a:bodyPr>
          <a:lstStyle/>
          <a:p>
            <a:pPr marL="0" indent="0">
              <a:buNone/>
            </a:pPr>
            <a:r>
              <a:rPr kumimoji="0" lang="en-US" altLang="en-US" sz="2400" b="0" i="0" u="none" strike="noStrike" cap="none" normalizeH="0" baseline="0" dirty="0">
                <a:ln>
                  <a:noFill/>
                </a:ln>
                <a:solidFill>
                  <a:srgbClr val="333333"/>
                </a:solidFill>
                <a:effectLst/>
                <a:latin typeface="+mn-lt"/>
              </a:rPr>
              <a:t>Note that since </a:t>
            </a:r>
            <a:r>
              <a:rPr kumimoji="0" lang="en-US" altLang="en-US" sz="2200" b="0" i="0" u="none" strike="noStrike" cap="none" normalizeH="0" baseline="0" dirty="0">
                <a:ln>
                  <a:noFill/>
                </a:ln>
                <a:solidFill>
                  <a:srgbClr val="333333"/>
                </a:solidFill>
                <a:effectLst/>
                <a:latin typeface="Lucida Console" panose="020B0609040504020204" pitchFamily="49" charset="0"/>
              </a:rPr>
              <a:t>multiple = FALSE </a:t>
            </a:r>
            <a:r>
              <a:rPr kumimoji="0" lang="en-US" altLang="en-US" sz="2400" b="0" i="0" u="none" strike="noStrike" cap="none" normalizeH="0" baseline="0" dirty="0">
                <a:ln>
                  <a:noFill/>
                </a:ln>
                <a:solidFill>
                  <a:srgbClr val="333333"/>
                </a:solidFill>
                <a:effectLst/>
                <a:latin typeface="+mn-lt"/>
              </a:rPr>
              <a:t>(the default), </a:t>
            </a:r>
            <a:r>
              <a:rPr kumimoji="0" lang="en-US" altLang="en-US" sz="2200" b="0" i="0" u="none" strike="noStrike" cap="none" normalizeH="0" baseline="0" dirty="0" err="1">
                <a:ln>
                  <a:noFill/>
                </a:ln>
                <a:solidFill>
                  <a:srgbClr val="333333"/>
                </a:solidFill>
                <a:effectLst/>
                <a:latin typeface="Lucida Console" panose="020B0609040504020204" pitchFamily="49" charset="0"/>
              </a:rPr>
              <a:t>input$file</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will be a single row data frame, and</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200" b="0" i="0" u="none" strike="noStrike" cap="none" normalizeH="0" baseline="0" dirty="0" err="1">
                <a:ln>
                  <a:noFill/>
                </a:ln>
                <a:solidFill>
                  <a:srgbClr val="333333"/>
                </a:solidFill>
                <a:effectLst/>
                <a:latin typeface="Lucida Console" panose="020B0609040504020204" pitchFamily="49" charset="0"/>
              </a:rPr>
              <a:t>input$file$name</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and </a:t>
            </a:r>
            <a:r>
              <a:rPr kumimoji="0" lang="en-US" altLang="en-US" sz="2200" b="0" i="0" u="none" strike="noStrike" cap="none" normalizeH="0" baseline="0" dirty="0" err="1">
                <a:ln>
                  <a:noFill/>
                </a:ln>
                <a:solidFill>
                  <a:srgbClr val="333333"/>
                </a:solidFill>
                <a:effectLst/>
                <a:latin typeface="Lucida Console" panose="020B0609040504020204" pitchFamily="49" charset="0"/>
              </a:rPr>
              <a:t>input$file$datapath</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will be a length-1 character vectors.</a:t>
            </a:r>
            <a:r>
              <a:rPr kumimoji="0" lang="en-US" altLang="en-US" sz="2400" b="0" i="0" u="none" strike="noStrike" cap="none" normalizeH="0" baseline="0" dirty="0">
                <a:ln>
                  <a:noFill/>
                </a:ln>
                <a:solidFill>
                  <a:schemeClr val="tx1"/>
                </a:solidFill>
                <a:effectLst/>
                <a:latin typeface="+mn-lt"/>
              </a:rPr>
              <a:t> </a:t>
            </a:r>
          </a:p>
          <a:p>
            <a:pPr marL="0" indent="0">
              <a:buNone/>
            </a:pPr>
            <a:endParaRPr lang="en-US" sz="2400" dirty="0"/>
          </a:p>
        </p:txBody>
      </p:sp>
      <p:sp>
        <p:nvSpPr>
          <p:cNvPr id="10" name="Content Placeholder 2">
            <a:extLst>
              <a:ext uri="{FF2B5EF4-FFF2-40B4-BE49-F238E27FC236}">
                <a16:creationId xmlns:a16="http://schemas.microsoft.com/office/drawing/2014/main" id="{E3E49FD5-331B-4D09-B8A3-4878E46384BB}"/>
              </a:ext>
            </a:extLst>
          </p:cNvPr>
          <p:cNvSpPr txBox="1">
            <a:spLocks/>
          </p:cNvSpPr>
          <p:nvPr/>
        </p:nvSpPr>
        <p:spPr>
          <a:xfrm>
            <a:off x="152400" y="5870103"/>
            <a:ext cx="11928297" cy="842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solidFill>
                  <a:srgbClr val="333333"/>
                </a:solidFill>
              </a:rPr>
              <a:t>Next, we’ll look at file downloads, showing you the basic UI and server components, then demonstrating how you might use them to allow the user to download data or reports.</a:t>
            </a:r>
            <a:endParaRPr lang="en-US" sz="2400" dirty="0"/>
          </a:p>
        </p:txBody>
      </p:sp>
    </p:spTree>
    <p:extLst>
      <p:ext uri="{BB962C8B-B14F-4D97-AF65-F5344CB8AC3E}">
        <p14:creationId xmlns:p14="http://schemas.microsoft.com/office/powerpoint/2010/main" val="407233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C9BA8-96C6-4211-AB55-D4642D40F3AF}"/>
              </a:ext>
            </a:extLst>
          </p:cNvPr>
          <p:cNvSpPr>
            <a:spLocks noGrp="1"/>
          </p:cNvSpPr>
          <p:nvPr>
            <p:ph idx="1"/>
          </p:nvPr>
        </p:nvSpPr>
        <p:spPr>
          <a:xfrm>
            <a:off x="468826" y="-646469"/>
            <a:ext cx="5423556" cy="7325360"/>
          </a:xfrm>
        </p:spPr>
        <p:txBody>
          <a:bodyPr>
            <a:normAutofit fontScale="92500" lnSpcReduction="10000"/>
          </a:bodyPr>
          <a:lstStyle/>
          <a:p>
            <a:pPr marL="514350" indent="-514350">
              <a:buFont typeface="+mj-lt"/>
              <a:buAutoNum type="arabicPeriod"/>
            </a:pPr>
            <a:endParaRPr lang="en-US" sz="100" dirty="0"/>
          </a:p>
          <a:p>
            <a:pPr marL="514350" indent="-514350">
              <a:buFont typeface="+mj-lt"/>
              <a:buAutoNum type="arabicPeriod"/>
            </a:pPr>
            <a:r>
              <a:rPr lang="en-US" sz="100" dirty="0">
                <a:solidFill>
                  <a:schemeClr val="bg1"/>
                </a:solidFill>
              </a:rPr>
              <a:t>.</a:t>
            </a:r>
          </a:p>
          <a:p>
            <a:pPr marL="514350" indent="-514350">
              <a:buFont typeface="+mj-lt"/>
              <a:buAutoNum type="arabicPeriod"/>
            </a:pPr>
            <a:r>
              <a:rPr lang="en-US" sz="100" dirty="0">
                <a:solidFill>
                  <a:schemeClr val="bg1"/>
                </a:solidFill>
              </a:rPr>
              <a:t>.</a:t>
            </a:r>
          </a:p>
          <a:p>
            <a:pPr marL="514350" indent="-514350">
              <a:buFont typeface="+mj-lt"/>
              <a:buAutoNum type="arabicPeriod"/>
            </a:pPr>
            <a:r>
              <a:rPr lang="en-US" sz="100" dirty="0">
                <a:solidFill>
                  <a:schemeClr val="bg1"/>
                </a:solidFill>
              </a:rPr>
              <a:t>.</a:t>
            </a:r>
          </a:p>
          <a:p>
            <a:pPr marL="514350" indent="-514350">
              <a:buFont typeface="+mj-lt"/>
              <a:buAutoNum type="arabicPeriod"/>
            </a:pPr>
            <a:r>
              <a:rPr lang="en-US" sz="100" dirty="0">
                <a:solidFill>
                  <a:schemeClr val="bg1"/>
                </a:solidFill>
              </a:rPr>
              <a:t>Graphics</a:t>
            </a:r>
          </a:p>
          <a:p>
            <a:pPr marL="514350" indent="-514350">
              <a:buFont typeface="+mj-lt"/>
              <a:buAutoNum type="arabicPeriod"/>
            </a:pPr>
            <a:r>
              <a:rPr lang="en-US" sz="2400" dirty="0"/>
              <a:t>User feedback</a:t>
            </a:r>
          </a:p>
          <a:p>
            <a:pPr marL="971550" lvl="1" indent="-514350">
              <a:buFont typeface="+mj-lt"/>
              <a:buAutoNum type="arabicPeriod"/>
            </a:pPr>
            <a:r>
              <a:rPr lang="en-US" dirty="0"/>
              <a:t>Validation</a:t>
            </a:r>
          </a:p>
          <a:p>
            <a:pPr marL="1428750" lvl="2" indent="-514350">
              <a:buFont typeface="+mj-lt"/>
              <a:buAutoNum type="arabicPeriod"/>
            </a:pPr>
            <a:r>
              <a:rPr lang="en-US" sz="2400" dirty="0"/>
              <a:t>Validating input</a:t>
            </a:r>
          </a:p>
          <a:p>
            <a:pPr marL="1428750" lvl="2" indent="-514350">
              <a:buFont typeface="+mj-lt"/>
              <a:buAutoNum type="arabicPeriod"/>
            </a:pPr>
            <a:r>
              <a:rPr lang="en-US" sz="2400" dirty="0"/>
              <a:t>Pausing execution with req()</a:t>
            </a:r>
          </a:p>
          <a:p>
            <a:pPr marL="1428750" lvl="2" indent="-514350">
              <a:buFont typeface="+mj-lt"/>
              <a:buAutoNum type="arabicPeriod"/>
            </a:pPr>
            <a:r>
              <a:rPr lang="en-US" sz="2400" dirty="0"/>
              <a:t>req() and validation</a:t>
            </a:r>
          </a:p>
          <a:p>
            <a:pPr marL="1428750" lvl="2" indent="-514350">
              <a:buFont typeface="+mj-lt"/>
              <a:buAutoNum type="arabicPeriod"/>
            </a:pPr>
            <a:r>
              <a:rPr lang="en-US" sz="2400" dirty="0"/>
              <a:t>Validate output</a:t>
            </a:r>
          </a:p>
          <a:p>
            <a:pPr marL="971550" lvl="1" indent="-514350">
              <a:buFont typeface="+mj-lt"/>
              <a:buAutoNum type="arabicPeriod"/>
            </a:pPr>
            <a:r>
              <a:rPr lang="en-US" dirty="0"/>
              <a:t>Notifications</a:t>
            </a:r>
          </a:p>
          <a:p>
            <a:pPr marL="971550" lvl="1" indent="-514350">
              <a:buFont typeface="+mj-lt"/>
              <a:buAutoNum type="arabicPeriod"/>
            </a:pPr>
            <a:r>
              <a:rPr lang="en-US" dirty="0"/>
              <a:t>Progress bars</a:t>
            </a:r>
          </a:p>
          <a:p>
            <a:pPr marL="971550" lvl="1" indent="-514350">
              <a:buFont typeface="+mj-lt"/>
              <a:buAutoNum type="arabicPeriod"/>
            </a:pPr>
            <a:r>
              <a:rPr lang="en-US" dirty="0"/>
              <a:t>Confirming and undoing</a:t>
            </a:r>
          </a:p>
          <a:p>
            <a:pPr marL="514350" indent="-514350">
              <a:buFont typeface="+mj-lt"/>
              <a:buAutoNum type="arabicPeriod"/>
            </a:pPr>
            <a:r>
              <a:rPr lang="en-US" sz="2400" dirty="0"/>
              <a:t>Uploads and downloads</a:t>
            </a:r>
          </a:p>
          <a:p>
            <a:pPr marL="971550" lvl="1" indent="-514350">
              <a:buFont typeface="+mj-lt"/>
              <a:buAutoNum type="arabicPeriod"/>
            </a:pPr>
            <a:r>
              <a:rPr lang="en-US" dirty="0"/>
              <a:t>Upload</a:t>
            </a:r>
          </a:p>
          <a:p>
            <a:pPr marL="1428750" lvl="2" indent="-514350">
              <a:buFont typeface="+mj-lt"/>
              <a:buAutoNum type="arabicPeriod"/>
            </a:pPr>
            <a:r>
              <a:rPr lang="en-US" sz="2400" dirty="0"/>
              <a:t>UI &amp; Server</a:t>
            </a:r>
          </a:p>
          <a:p>
            <a:pPr marL="1428750" lvl="2" indent="-514350">
              <a:buFont typeface="+mj-lt"/>
              <a:buAutoNum type="arabicPeriod"/>
            </a:pPr>
            <a:r>
              <a:rPr lang="en-US" sz="2400" dirty="0"/>
              <a:t>Uploading data</a:t>
            </a:r>
          </a:p>
          <a:p>
            <a:pPr marL="971550" lvl="1" indent="-514350">
              <a:buFont typeface="+mj-lt"/>
              <a:buAutoNum type="arabicPeriod"/>
            </a:pPr>
            <a:r>
              <a:rPr lang="en-US" dirty="0"/>
              <a:t>Download</a:t>
            </a:r>
          </a:p>
          <a:p>
            <a:pPr marL="1428750" lvl="2" indent="-514350">
              <a:buFont typeface="+mj-lt"/>
              <a:buAutoNum type="arabicPeriod"/>
            </a:pPr>
            <a:r>
              <a:rPr lang="en-US" sz="2400" dirty="0"/>
              <a:t>Basics</a:t>
            </a:r>
          </a:p>
          <a:p>
            <a:pPr marL="1428750" lvl="2" indent="-514350">
              <a:buFont typeface="+mj-lt"/>
              <a:buAutoNum type="arabicPeriod"/>
            </a:pPr>
            <a:r>
              <a:rPr lang="en-US" sz="2400" dirty="0"/>
              <a:t>Downloading data</a:t>
            </a:r>
          </a:p>
          <a:p>
            <a:pPr marL="1428750" lvl="2" indent="-514350">
              <a:buFont typeface="+mj-lt"/>
              <a:buAutoNum type="arabicPeriod"/>
            </a:pPr>
            <a:r>
              <a:rPr lang="en-US" sz="2400" dirty="0"/>
              <a:t>Downloading reports</a:t>
            </a:r>
          </a:p>
          <a:p>
            <a:pPr marL="971550" lvl="1" indent="-514350">
              <a:buFont typeface="+mj-lt"/>
              <a:buAutoNum type="arabicPeriod"/>
            </a:pPr>
            <a:r>
              <a:rPr lang="en-US" dirty="0"/>
              <a:t>Case study</a:t>
            </a:r>
          </a:p>
        </p:txBody>
      </p:sp>
      <p:sp>
        <p:nvSpPr>
          <p:cNvPr id="4" name="Content Placeholder 2">
            <a:extLst>
              <a:ext uri="{FF2B5EF4-FFF2-40B4-BE49-F238E27FC236}">
                <a16:creationId xmlns:a16="http://schemas.microsoft.com/office/drawing/2014/main" id="{3ACBE35C-398D-4C67-917B-5628F24F1130}"/>
              </a:ext>
            </a:extLst>
          </p:cNvPr>
          <p:cNvSpPr txBox="1">
            <a:spLocks/>
          </p:cNvSpPr>
          <p:nvPr/>
        </p:nvSpPr>
        <p:spPr>
          <a:xfrm>
            <a:off x="6419654" y="-924560"/>
            <a:ext cx="5423556" cy="7782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100" dirty="0"/>
          </a:p>
          <a:p>
            <a:pPr marL="514350" indent="-514350">
              <a:buFont typeface="+mj-lt"/>
              <a:buAutoNum type="arabicPeriod"/>
            </a:pPr>
            <a:r>
              <a:rPr lang="en-US" sz="100" dirty="0">
                <a:solidFill>
                  <a:schemeClr val="bg1"/>
                </a:solidFill>
              </a:rPr>
              <a:t>.</a:t>
            </a:r>
          </a:p>
          <a:p>
            <a:pPr marL="514350" indent="-514350">
              <a:buFont typeface="+mj-lt"/>
              <a:buAutoNum type="arabicPeriod"/>
            </a:pPr>
            <a:r>
              <a:rPr lang="en-US" sz="100" dirty="0">
                <a:solidFill>
                  <a:schemeClr val="bg1"/>
                </a:solidFill>
              </a:rPr>
              <a:t>.</a:t>
            </a:r>
          </a:p>
          <a:p>
            <a:pPr marL="514350" indent="-514350">
              <a:buFont typeface="+mj-lt"/>
              <a:buAutoNum type="arabicPeriod"/>
            </a:pPr>
            <a:r>
              <a:rPr lang="en-US" sz="100" dirty="0">
                <a:solidFill>
                  <a:schemeClr val="bg1"/>
                </a:solidFill>
              </a:rPr>
              <a:t>.</a:t>
            </a:r>
          </a:p>
          <a:p>
            <a:pPr marL="514350" indent="-514350">
              <a:buFont typeface="+mj-lt"/>
              <a:buAutoNum type="arabicPeriod"/>
            </a:pPr>
            <a:r>
              <a:rPr lang="en-US" sz="100" dirty="0">
                <a:solidFill>
                  <a:schemeClr val="bg1"/>
                </a:solidFill>
              </a:rPr>
              <a:t>Graphics</a:t>
            </a:r>
          </a:p>
          <a:p>
            <a:pPr marL="514350" indent="-514350">
              <a:buFont typeface="+mj-lt"/>
              <a:buAutoNum type="arabicPeriod"/>
            </a:pPr>
            <a:r>
              <a:rPr lang="en-US" sz="100" dirty="0">
                <a:solidFill>
                  <a:schemeClr val="bg1"/>
                </a:solidFill>
              </a:rPr>
              <a:t>User feedback</a:t>
            </a:r>
          </a:p>
          <a:p>
            <a:pPr marL="514350" indent="-514350">
              <a:buFont typeface="+mj-lt"/>
              <a:buAutoNum type="arabicPeriod"/>
            </a:pPr>
            <a:r>
              <a:rPr lang="en-US" sz="100" dirty="0">
                <a:solidFill>
                  <a:schemeClr val="bg1"/>
                </a:solidFill>
              </a:rPr>
              <a:t>Uploads and downloads</a:t>
            </a:r>
          </a:p>
          <a:p>
            <a:pPr marL="514350" indent="-514350">
              <a:buFont typeface="+mj-lt"/>
              <a:buAutoNum type="arabicPeriod"/>
            </a:pPr>
            <a:r>
              <a:rPr lang="en-US" sz="2400" dirty="0"/>
              <a:t>Dynamic UI</a:t>
            </a:r>
          </a:p>
          <a:p>
            <a:pPr marL="971550" lvl="1" indent="-514350">
              <a:buFont typeface="+mj-lt"/>
              <a:buAutoNum type="arabicPeriod"/>
            </a:pPr>
            <a:r>
              <a:rPr lang="en-US" dirty="0"/>
              <a:t>Updating inputs</a:t>
            </a:r>
          </a:p>
          <a:p>
            <a:pPr marL="1428750" lvl="2" indent="-514350">
              <a:buFont typeface="+mj-lt"/>
              <a:buAutoNum type="arabicPeriod"/>
            </a:pPr>
            <a:r>
              <a:rPr lang="en-US" sz="2400" dirty="0"/>
              <a:t>Simple uses</a:t>
            </a:r>
          </a:p>
          <a:p>
            <a:pPr marL="1428750" lvl="2" indent="-514350">
              <a:buFont typeface="+mj-lt"/>
              <a:buAutoNum type="arabicPeriod"/>
            </a:pPr>
            <a:r>
              <a:rPr lang="en-US" sz="2400" dirty="0"/>
              <a:t>Hierarchical select boxes</a:t>
            </a:r>
          </a:p>
          <a:p>
            <a:pPr marL="1428750" lvl="2" indent="-514350">
              <a:buFont typeface="+mj-lt"/>
              <a:buAutoNum type="arabicPeriod"/>
            </a:pPr>
            <a:r>
              <a:rPr lang="en-US" sz="2400" dirty="0"/>
              <a:t>Inter-related inputs</a:t>
            </a:r>
          </a:p>
          <a:p>
            <a:pPr marL="971550" lvl="1" indent="-514350">
              <a:buFont typeface="+mj-lt"/>
              <a:buAutoNum type="arabicPeriod"/>
            </a:pPr>
            <a:r>
              <a:rPr lang="en-US" dirty="0"/>
              <a:t>Dynamic visibility</a:t>
            </a:r>
          </a:p>
          <a:p>
            <a:pPr marL="1428750" lvl="2" indent="-514350">
              <a:buFont typeface="+mj-lt"/>
              <a:buAutoNum type="arabicPeriod"/>
            </a:pPr>
            <a:r>
              <a:rPr lang="en-US" sz="2400" dirty="0"/>
              <a:t>Conditional UI</a:t>
            </a:r>
          </a:p>
          <a:p>
            <a:pPr marL="971550" lvl="1" indent="-514350">
              <a:buFont typeface="+mj-lt"/>
              <a:buAutoNum type="arabicPeriod"/>
            </a:pPr>
            <a:r>
              <a:rPr lang="en-US" dirty="0"/>
              <a:t>Creating UI with code</a:t>
            </a:r>
          </a:p>
          <a:p>
            <a:pPr marL="1428750" lvl="2" indent="-514350">
              <a:buFont typeface="+mj-lt"/>
              <a:buAutoNum type="arabicPeriod"/>
            </a:pPr>
            <a:r>
              <a:rPr lang="en-US" sz="2400" dirty="0"/>
              <a:t>Multiple controls</a:t>
            </a:r>
          </a:p>
          <a:p>
            <a:pPr marL="1428750" lvl="2" indent="-514350">
              <a:buFont typeface="+mj-lt"/>
              <a:buAutoNum type="arabicPeriod"/>
            </a:pPr>
            <a:r>
              <a:rPr lang="en-US" sz="2400" dirty="0"/>
              <a:t>Dynamic filtering</a:t>
            </a:r>
          </a:p>
          <a:p>
            <a:pPr marL="514350" indent="-514350">
              <a:buFont typeface="+mj-lt"/>
              <a:buAutoNum type="arabicPeriod"/>
            </a:pPr>
            <a:r>
              <a:rPr lang="en-US" sz="2400" dirty="0"/>
              <a:t>Tidy evaluation</a:t>
            </a:r>
          </a:p>
          <a:p>
            <a:pPr marL="971550" lvl="1" indent="-514350">
              <a:buFont typeface="+mj-lt"/>
              <a:buAutoNum type="arabicPeriod"/>
            </a:pPr>
            <a:r>
              <a:rPr lang="en-US" dirty="0"/>
              <a:t>Data-masking</a:t>
            </a:r>
          </a:p>
          <a:p>
            <a:pPr marL="1428750" lvl="2" indent="-514350">
              <a:buFont typeface="+mj-lt"/>
              <a:buAutoNum type="arabicPeriod"/>
            </a:pPr>
            <a:r>
              <a:rPr lang="en-US" sz="2400" dirty="0"/>
              <a:t>Indirection</a:t>
            </a:r>
          </a:p>
          <a:p>
            <a:pPr marL="1428750" lvl="2" indent="-514350">
              <a:buFont typeface="+mj-lt"/>
              <a:buAutoNum type="arabicPeriod"/>
            </a:pPr>
            <a:r>
              <a:rPr lang="en-US" sz="2400" dirty="0"/>
              <a:t>Example: ggplot2</a:t>
            </a:r>
          </a:p>
          <a:p>
            <a:pPr marL="1428750" lvl="2" indent="-514350">
              <a:buFont typeface="+mj-lt"/>
              <a:buAutoNum type="arabicPeriod"/>
            </a:pPr>
            <a:r>
              <a:rPr lang="en-US" sz="2400" dirty="0"/>
              <a:t>Example: </a:t>
            </a:r>
            <a:r>
              <a:rPr lang="en-US" sz="2400" dirty="0" err="1"/>
              <a:t>dplyr</a:t>
            </a:r>
            <a:endParaRPr lang="en-US" sz="2400" dirty="0"/>
          </a:p>
          <a:p>
            <a:pPr marL="1428750" lvl="2" indent="-514350">
              <a:buFont typeface="+mj-lt"/>
              <a:buAutoNum type="arabicPeriod"/>
            </a:pPr>
            <a:r>
              <a:rPr lang="en-US" sz="2400" dirty="0"/>
              <a:t>User supplied data</a:t>
            </a:r>
          </a:p>
          <a:p>
            <a:pPr marL="971550" lvl="1" indent="-514350">
              <a:buFont typeface="+mj-lt"/>
              <a:buAutoNum type="arabicPeriod"/>
            </a:pPr>
            <a:r>
              <a:rPr lang="en-US" dirty="0"/>
              <a:t>Tidy-selection</a:t>
            </a:r>
          </a:p>
        </p:txBody>
      </p:sp>
    </p:spTree>
    <p:extLst>
      <p:ext uri="{BB962C8B-B14F-4D97-AF65-F5344CB8AC3E}">
        <p14:creationId xmlns:p14="http://schemas.microsoft.com/office/powerpoint/2010/main" val="2634083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6</a:t>
            </a:r>
            <a:r>
              <a:rPr lang="az-Latn-AZ" sz="2000" b="1" dirty="0">
                <a:latin typeface="Lucida Console" panose="020B0609040504020204" pitchFamily="49" charset="0"/>
              </a:rPr>
              <a:t>.</a:t>
            </a:r>
            <a:r>
              <a:rPr lang="en-US" sz="2000" b="1" dirty="0">
                <a:latin typeface="Lucida Console" panose="020B0609040504020204" pitchFamily="49" charset="0"/>
              </a:rPr>
              <a:t>2</a:t>
            </a:r>
            <a:r>
              <a:rPr lang="az-Latn-AZ" sz="2000" b="1" dirty="0">
                <a:latin typeface="Lucida Console" panose="020B0609040504020204" pitchFamily="49" charset="0"/>
              </a:rPr>
              <a:t>)Download</a:t>
            </a:r>
            <a:r>
              <a:rPr lang="en-US" sz="2000" b="1" dirty="0">
                <a:latin typeface="Lucida Console" panose="020B0609040504020204" pitchFamily="49" charset="0"/>
              </a:rPr>
              <a:t> (1.Basics)</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1266675"/>
            <a:ext cx="11857333" cy="54628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333333"/>
                </a:solidFill>
              </a:rPr>
              <a:t>T</a:t>
            </a:r>
            <a:r>
              <a:rPr kumimoji="0" lang="en-US" altLang="en-US" sz="2400" b="0" i="0" u="none" strike="noStrike" cap="none" normalizeH="0" baseline="0" dirty="0">
                <a:ln>
                  <a:noFill/>
                </a:ln>
                <a:solidFill>
                  <a:srgbClr val="333333"/>
                </a:solidFill>
                <a:effectLst/>
                <a:latin typeface="+mn-lt"/>
              </a:rPr>
              <a:t>he UI is straightforward: use either </a:t>
            </a:r>
            <a:r>
              <a:rPr kumimoji="0" lang="en-US" altLang="en-US" sz="2200" b="0" i="0" u="none" strike="noStrike" cap="none" normalizeH="0" baseline="0" dirty="0" err="1">
                <a:ln>
                  <a:noFill/>
                </a:ln>
                <a:solidFill>
                  <a:srgbClr val="333333"/>
                </a:solidFill>
                <a:effectLst/>
                <a:latin typeface="Lucida Console" panose="020B0609040504020204" pitchFamily="49" charset="0"/>
              </a:rPr>
              <a:t>downloadButton</a:t>
            </a:r>
            <a:r>
              <a:rPr kumimoji="0" lang="en-US" altLang="en-US" sz="2200" b="0" i="0" u="none" strike="noStrike" cap="none" normalizeH="0" baseline="0" dirty="0">
                <a:ln>
                  <a:noFill/>
                </a:ln>
                <a:solidFill>
                  <a:srgbClr val="333333"/>
                </a:solidFill>
                <a:effectLst/>
                <a:latin typeface="Lucida Console" panose="020B0609040504020204" pitchFamily="49" charset="0"/>
              </a:rPr>
              <a:t>(id) </a:t>
            </a:r>
            <a:r>
              <a:rPr kumimoji="0" lang="en-US" altLang="en-US" sz="2400" b="0" i="0" u="none" strike="noStrike" cap="none" normalizeH="0" baseline="0" dirty="0">
                <a:ln>
                  <a:noFill/>
                </a:ln>
                <a:solidFill>
                  <a:srgbClr val="333333"/>
                </a:solidFill>
                <a:effectLst/>
                <a:latin typeface="+mn-lt"/>
              </a:rPr>
              <a:t>or </a:t>
            </a:r>
            <a:r>
              <a:rPr kumimoji="0" lang="en-US" altLang="en-US" sz="2200" b="0" i="0" u="none" strike="noStrike" cap="none" normalizeH="0" baseline="0" dirty="0" err="1">
                <a:ln>
                  <a:noFill/>
                </a:ln>
                <a:solidFill>
                  <a:srgbClr val="333333"/>
                </a:solidFill>
                <a:effectLst/>
                <a:latin typeface="Lucida Console" panose="020B0609040504020204" pitchFamily="49" charset="0"/>
              </a:rPr>
              <a:t>downloadLink</a:t>
            </a:r>
            <a:r>
              <a:rPr kumimoji="0" lang="en-US" altLang="en-US" sz="2200" b="0" i="0" u="none" strike="noStrike" cap="none" normalizeH="0" baseline="0" dirty="0">
                <a:ln>
                  <a:noFill/>
                </a:ln>
                <a:solidFill>
                  <a:srgbClr val="333333"/>
                </a:solidFill>
                <a:effectLst/>
                <a:latin typeface="Lucida Console" panose="020B0609040504020204" pitchFamily="49" charset="0"/>
              </a:rPr>
              <a:t>(id) </a:t>
            </a:r>
            <a:r>
              <a:rPr kumimoji="0" lang="en-US" altLang="en-US" sz="2400" b="0" i="0" u="none" strike="noStrike" cap="none" normalizeH="0" baseline="0" dirty="0">
                <a:ln>
                  <a:noFill/>
                </a:ln>
                <a:solidFill>
                  <a:srgbClr val="333333"/>
                </a:solidFill>
                <a:effectLst/>
                <a:latin typeface="+mn-lt"/>
              </a:rPr>
              <a:t>to give the user something to click to download a file</a:t>
            </a:r>
            <a:r>
              <a:rPr lang="en-US" altLang="en-US" sz="2400"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You can </a:t>
            </a:r>
            <a:r>
              <a:rPr kumimoji="0" lang="en-US" altLang="en-US" sz="2400" b="0" i="0" u="none" strike="noStrike" cap="none" normalizeH="0" baseline="0" dirty="0" err="1">
                <a:ln>
                  <a:noFill/>
                </a:ln>
                <a:solidFill>
                  <a:srgbClr val="333333"/>
                </a:solidFill>
                <a:effectLst/>
                <a:latin typeface="+mn-lt"/>
              </a:rPr>
              <a:t>customise</a:t>
            </a:r>
            <a:r>
              <a:rPr kumimoji="0" lang="en-US" altLang="en-US" sz="2400" b="0" i="0" u="none" strike="noStrike" cap="none" normalizeH="0" baseline="0" dirty="0">
                <a:ln>
                  <a:noFill/>
                </a:ln>
                <a:solidFill>
                  <a:srgbClr val="333333"/>
                </a:solidFill>
                <a:effectLst/>
                <a:latin typeface="+mn-lt"/>
              </a:rPr>
              <a:t> their appearance using the same </a:t>
            </a:r>
            <a:r>
              <a:rPr kumimoji="0" lang="en-US" altLang="en-US" sz="2200" b="0" i="0" u="none" strike="noStrike" cap="none" normalizeH="0" baseline="0" dirty="0">
                <a:ln>
                  <a:noFill/>
                </a:ln>
                <a:solidFill>
                  <a:srgbClr val="333333"/>
                </a:solidFill>
                <a:effectLst/>
                <a:latin typeface="Lucida Console" panose="020B0609040504020204" pitchFamily="49" charset="0"/>
              </a:rPr>
              <a:t>class</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icon</a:t>
            </a:r>
            <a:r>
              <a:rPr kumimoji="0" lang="en-US" altLang="en-US" sz="2400" b="0" i="0" u="none" strike="noStrike" cap="none" normalizeH="0" baseline="0" dirty="0">
                <a:ln>
                  <a:noFill/>
                </a:ln>
                <a:solidFill>
                  <a:srgbClr val="333333"/>
                </a:solidFill>
                <a:effectLst/>
                <a:latin typeface="+mn-lt"/>
              </a:rPr>
              <a:t> arguments as for </a:t>
            </a:r>
            <a:r>
              <a:rPr kumimoji="0" lang="en-US" altLang="en-US" sz="2200" b="0" i="0" u="none" strike="noStrike" cap="none" normalizeH="0" baseline="0" dirty="0" err="1">
                <a:ln>
                  <a:noFill/>
                </a:ln>
                <a:solidFill>
                  <a:srgbClr val="333333"/>
                </a:solidFill>
                <a:effectLst/>
                <a:latin typeface="Lucida Console" panose="020B0609040504020204" pitchFamily="49" charset="0"/>
              </a:rPr>
              <a:t>actionButtons</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a:t>
            </a:r>
            <a:r>
              <a:rPr lang="en-US" altLang="en-US" sz="2400" dirty="0"/>
              <a:t> </a:t>
            </a:r>
            <a:r>
              <a:rPr kumimoji="0" lang="en-US" altLang="en-US" sz="2400" b="0" i="0" u="none" strike="noStrike" cap="none" normalizeH="0" baseline="0" dirty="0">
                <a:ln>
                  <a:noFill/>
                </a:ln>
                <a:solidFill>
                  <a:srgbClr val="333333"/>
                </a:solidFill>
                <a:effectLst/>
                <a:latin typeface="+mn-lt"/>
              </a:rPr>
              <a:t>Unlike other outputs, </a:t>
            </a:r>
            <a:r>
              <a:rPr kumimoji="0" lang="en-US" altLang="en-US" sz="2200" b="0" i="0" u="none" strike="noStrike" cap="none" normalizeH="0" baseline="0" dirty="0" err="1">
                <a:ln>
                  <a:noFill/>
                </a:ln>
                <a:solidFill>
                  <a:srgbClr val="333333"/>
                </a:solidFill>
                <a:effectLst/>
                <a:latin typeface="Lucida Console" panose="020B0609040504020204" pitchFamily="49" charset="0"/>
              </a:rPr>
              <a:t>downloadButton</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is not paired with a render function. Instead, you use </a:t>
            </a:r>
            <a:r>
              <a:rPr kumimoji="0" lang="en-US" altLang="en-US" sz="2200" b="0" i="0" u="none" strike="noStrike" cap="none" normalizeH="0" baseline="0" dirty="0" err="1">
                <a:ln>
                  <a:noFill/>
                </a:ln>
                <a:solidFill>
                  <a:srgbClr val="333333"/>
                </a:solidFill>
                <a:effectLst/>
                <a:latin typeface="Lucida Console" panose="020B0609040504020204" pitchFamily="49" charset="0"/>
              </a:rPr>
              <a:t>downloadHandler</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333333"/>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err="1">
                <a:ln>
                  <a:noFill/>
                </a:ln>
                <a:solidFill>
                  <a:srgbClr val="333333"/>
                </a:solidFill>
                <a:effectLst/>
                <a:latin typeface="Lucida Console" panose="020B0609040504020204" pitchFamily="49" charset="0"/>
              </a:rPr>
              <a:t>downloadHandler</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has two arguments, both functions:</a:t>
            </a:r>
            <a:endParaRPr kumimoji="0" lang="en-US" altLang="en-US" sz="2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lang="en-US" altLang="en-US" sz="2200" dirty="0">
                <a:solidFill>
                  <a:srgbClr val="333333"/>
                </a:solidFill>
                <a:latin typeface="Lucida Console" panose="020B0609040504020204" pitchFamily="49" charset="0"/>
              </a:rPr>
              <a:t>filename</a:t>
            </a:r>
            <a:r>
              <a:rPr kumimoji="0" lang="en-US" altLang="en-US" sz="2400" b="0" i="0" u="none" strike="noStrike" cap="none" normalizeH="0" baseline="0" dirty="0">
                <a:ln>
                  <a:noFill/>
                </a:ln>
                <a:solidFill>
                  <a:srgbClr val="333333"/>
                </a:solidFill>
                <a:effectLst/>
              </a:rPr>
              <a:t> should be a function with no arguments that returns a file name (as a string). The job of this function is to create the name that will be shown to the user in the download dialog box.</a:t>
            </a:r>
          </a:p>
          <a:p>
            <a:pPr eaLnBrk="0" fontAlgn="base" hangingPunct="0">
              <a:lnSpc>
                <a:spcPct val="100000"/>
              </a:lnSpc>
              <a:spcBef>
                <a:spcPct val="0"/>
              </a:spcBef>
              <a:spcAft>
                <a:spcPct val="0"/>
              </a:spcAft>
            </a:pPr>
            <a:r>
              <a:rPr lang="en-US" altLang="en-US" sz="2200" dirty="0">
                <a:solidFill>
                  <a:srgbClr val="333333"/>
                </a:solidFill>
                <a:latin typeface="Lucida Console" panose="020B0609040504020204" pitchFamily="49" charset="0"/>
              </a:rPr>
              <a:t>content</a:t>
            </a:r>
            <a:r>
              <a:rPr kumimoji="0" lang="en-US" altLang="en-US" sz="2400" b="0" i="0" u="none" strike="noStrike" cap="none" normalizeH="0" baseline="0" dirty="0">
                <a:ln>
                  <a:noFill/>
                </a:ln>
                <a:solidFill>
                  <a:srgbClr val="333333"/>
                </a:solidFill>
                <a:effectLst/>
              </a:rPr>
              <a:t> should be a function with one argument, </a:t>
            </a:r>
            <a:r>
              <a:rPr lang="en-US" altLang="en-US" sz="2200" dirty="0">
                <a:solidFill>
                  <a:srgbClr val="333333"/>
                </a:solidFill>
                <a:latin typeface="Lucida Console" panose="020B0609040504020204" pitchFamily="49" charset="0"/>
              </a:rPr>
              <a:t>file</a:t>
            </a:r>
            <a:r>
              <a:rPr kumimoji="0" lang="en-US" altLang="en-US" sz="2400" b="0" i="0" u="none" strike="noStrike" cap="none" normalizeH="0" baseline="0" dirty="0">
                <a:ln>
                  <a:noFill/>
                </a:ln>
                <a:solidFill>
                  <a:srgbClr val="333333"/>
                </a:solidFill>
                <a:effectLst/>
              </a:rPr>
              <a:t>, which is the path to save the file. The job of this function is to save the file in a place that Shiny knows about, so it can then send it to the user.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pic>
        <p:nvPicPr>
          <p:cNvPr id="6" name="Picture 5">
            <a:extLst>
              <a:ext uri="{FF2B5EF4-FFF2-40B4-BE49-F238E27FC236}">
                <a16:creationId xmlns:a16="http://schemas.microsoft.com/office/drawing/2014/main" id="{48AA043F-0BC6-4A42-ABA5-449D62ECD11E}"/>
              </a:ext>
            </a:extLst>
          </p:cNvPr>
          <p:cNvPicPr>
            <a:picLocks noChangeAspect="1"/>
          </p:cNvPicPr>
          <p:nvPr/>
        </p:nvPicPr>
        <p:blipFill rotWithShape="1">
          <a:blip r:embed="rId3"/>
          <a:srcRect t="3296" b="86816"/>
          <a:stretch/>
        </p:blipFill>
        <p:spPr>
          <a:xfrm>
            <a:off x="0" y="588580"/>
            <a:ext cx="12192000" cy="678096"/>
          </a:xfrm>
          <a:prstGeom prst="rect">
            <a:avLst/>
          </a:prstGeom>
        </p:spPr>
      </p:pic>
    </p:spTree>
    <p:extLst>
      <p:ext uri="{BB962C8B-B14F-4D97-AF65-F5344CB8AC3E}">
        <p14:creationId xmlns:p14="http://schemas.microsoft.com/office/powerpoint/2010/main" val="2018126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6</a:t>
            </a:r>
            <a:r>
              <a:rPr lang="az-Latn-AZ" sz="2000" b="1" dirty="0">
                <a:latin typeface="Lucida Console" panose="020B0609040504020204" pitchFamily="49" charset="0"/>
              </a:rPr>
              <a:t>.</a:t>
            </a:r>
            <a:r>
              <a:rPr lang="en-US" sz="2000" b="1" dirty="0">
                <a:latin typeface="Lucida Console" panose="020B0609040504020204" pitchFamily="49" charset="0"/>
              </a:rPr>
              <a:t>2</a:t>
            </a:r>
            <a:r>
              <a:rPr lang="az-Latn-AZ" sz="2000" b="1" dirty="0">
                <a:latin typeface="Lucida Console" panose="020B0609040504020204" pitchFamily="49" charset="0"/>
              </a:rPr>
              <a:t>)Download</a:t>
            </a:r>
            <a:r>
              <a:rPr lang="en-US" sz="2000" b="1" dirty="0">
                <a:latin typeface="Lucida Console" panose="020B0609040504020204" pitchFamily="49" charset="0"/>
              </a:rPr>
              <a:t> (2.Downloading data)</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4315146"/>
            <a:ext cx="11857333" cy="25245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solidFill>
                  <a:srgbClr val="333333"/>
                </a:solidFill>
                <a:effectLst/>
              </a:rPr>
              <a:t>This app shows off the basics of data download by allowing you to download any dataset in the datasets package as a tab separated file.</a:t>
            </a:r>
            <a:endParaRPr lang="en-US" sz="2400" dirty="0">
              <a:solidFill>
                <a:srgbClr val="333333"/>
              </a:solidFill>
            </a:endParaRPr>
          </a:p>
          <a:p>
            <a:pPr marL="0" indent="0">
              <a:buNone/>
            </a:pPr>
            <a:r>
              <a:rPr kumimoji="0" lang="en-US" altLang="en-US" sz="2400" b="0" i="0" u="none" strike="noStrike" cap="none" normalizeH="0" baseline="0" dirty="0">
                <a:ln>
                  <a:noFill/>
                </a:ln>
                <a:solidFill>
                  <a:srgbClr val="333333"/>
                </a:solidFill>
                <a:effectLst/>
                <a:latin typeface="+mn-lt"/>
              </a:rPr>
              <a:t>Note the use of </a:t>
            </a:r>
            <a:r>
              <a:rPr kumimoji="0" lang="en-US" altLang="en-US" sz="2200" b="0" i="0" u="none" strike="noStrike" cap="none" normalizeH="0" baseline="0" dirty="0">
                <a:ln>
                  <a:noFill/>
                </a:ln>
                <a:solidFill>
                  <a:srgbClr val="333333"/>
                </a:solidFill>
                <a:effectLst/>
                <a:latin typeface="Lucida Console" panose="020B0609040504020204" pitchFamily="49" charset="0"/>
              </a:rPr>
              <a:t>validate() </a:t>
            </a:r>
            <a:r>
              <a:rPr kumimoji="0" lang="en-US" altLang="en-US" sz="2400" b="0" i="0" u="none" strike="noStrike" cap="none" normalizeH="0" baseline="0" dirty="0">
                <a:ln>
                  <a:noFill/>
                </a:ln>
                <a:solidFill>
                  <a:srgbClr val="333333"/>
                </a:solidFill>
                <a:effectLst/>
                <a:latin typeface="+mn-lt"/>
              </a:rPr>
              <a:t>to only allow the user to download datasets that are data frames. A better approach would be to pre-filter the list, but this lets you see another application of </a:t>
            </a:r>
            <a:r>
              <a:rPr kumimoji="0" lang="en-US" altLang="en-US" sz="2200" b="0" i="0" u="none" strike="noStrike" cap="none" normalizeH="0" baseline="0" dirty="0">
                <a:ln>
                  <a:noFill/>
                </a:ln>
                <a:solidFill>
                  <a:srgbClr val="333333"/>
                </a:solidFill>
                <a:effectLst/>
                <a:latin typeface="Lucida Console" panose="020B0609040504020204" pitchFamily="49" charset="0"/>
              </a:rPr>
              <a:t>validate()</a:t>
            </a:r>
            <a:r>
              <a:rPr kumimoji="0" lang="en-US" altLang="en-US" sz="2400" b="0" i="0" u="none" strike="noStrike" cap="none" normalizeH="0" baseline="0" dirty="0">
                <a:ln>
                  <a:noFill/>
                </a:ln>
                <a:solidFill>
                  <a:srgbClr val="333333"/>
                </a:solidFill>
                <a:effectLst/>
                <a:latin typeface="+mn-lt"/>
              </a:rPr>
              <a:t>.</a:t>
            </a:r>
            <a:r>
              <a:rPr kumimoji="0" lang="en-US" altLang="en-US" sz="2400" b="0" i="0" u="none" strike="noStrike" cap="none" normalizeH="0" baseline="0" dirty="0">
                <a:ln>
                  <a:noFill/>
                </a:ln>
                <a:solidFill>
                  <a:schemeClr val="tx1"/>
                </a:solidFill>
                <a:effectLst/>
                <a:latin typeface="+mn-lt"/>
              </a:rPr>
              <a:t> </a:t>
            </a:r>
          </a:p>
          <a:p>
            <a:pPr marL="0" indent="0">
              <a:buNone/>
            </a:pPr>
            <a:endParaRPr lang="en-US" sz="2400" dirty="0"/>
          </a:p>
        </p:txBody>
      </p:sp>
      <p:pic>
        <p:nvPicPr>
          <p:cNvPr id="5" name="Picture 4">
            <a:extLst>
              <a:ext uri="{FF2B5EF4-FFF2-40B4-BE49-F238E27FC236}">
                <a16:creationId xmlns:a16="http://schemas.microsoft.com/office/drawing/2014/main" id="{DFF504D3-3BE7-4454-9EDA-2F7C584F4B8D}"/>
              </a:ext>
            </a:extLst>
          </p:cNvPr>
          <p:cNvPicPr>
            <a:picLocks noChangeAspect="1"/>
          </p:cNvPicPr>
          <p:nvPr/>
        </p:nvPicPr>
        <p:blipFill rotWithShape="1">
          <a:blip r:embed="rId3"/>
          <a:srcRect t="3296" b="45019"/>
          <a:stretch/>
        </p:blipFill>
        <p:spPr>
          <a:xfrm>
            <a:off x="0" y="588580"/>
            <a:ext cx="12192000" cy="3544585"/>
          </a:xfrm>
          <a:prstGeom prst="rect">
            <a:avLst/>
          </a:prstGeom>
        </p:spPr>
      </p:pic>
    </p:spTree>
    <p:extLst>
      <p:ext uri="{BB962C8B-B14F-4D97-AF65-F5344CB8AC3E}">
        <p14:creationId xmlns:p14="http://schemas.microsoft.com/office/powerpoint/2010/main" val="2292888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6</a:t>
            </a:r>
            <a:r>
              <a:rPr lang="az-Latn-AZ" sz="2000" b="1" dirty="0">
                <a:latin typeface="Lucida Console" panose="020B0609040504020204" pitchFamily="49" charset="0"/>
              </a:rPr>
              <a:t>.</a:t>
            </a:r>
            <a:r>
              <a:rPr lang="en-US" sz="2000" b="1" dirty="0">
                <a:latin typeface="Lucida Console" panose="020B0609040504020204" pitchFamily="49" charset="0"/>
              </a:rPr>
              <a:t>2</a:t>
            </a:r>
            <a:r>
              <a:rPr lang="az-Latn-AZ" sz="2000" b="1" dirty="0">
                <a:latin typeface="Lucida Console" panose="020B0609040504020204" pitchFamily="49" charset="0"/>
              </a:rPr>
              <a:t>)Download</a:t>
            </a:r>
            <a:r>
              <a:rPr lang="en-US" sz="2000" b="1" dirty="0">
                <a:latin typeface="Lucida Console" panose="020B0609040504020204" pitchFamily="49" charset="0"/>
              </a:rPr>
              <a:t> (3.Downloading reports)</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2669206"/>
            <a:ext cx="11857333" cy="41705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Here’s a simple example adapted from </a:t>
            </a:r>
            <a:r>
              <a:rPr kumimoji="0" lang="en-US" altLang="en-US" sz="2400" b="0" i="0" u="none" strike="noStrike" cap="none" normalizeH="0" baseline="0" dirty="0">
                <a:ln>
                  <a:noFill/>
                </a:ln>
                <a:solidFill>
                  <a:srgbClr val="4183C4"/>
                </a:solidFill>
                <a:effectLst/>
                <a:latin typeface="+mn-lt"/>
                <a:hlinkClick r:id="rId3"/>
              </a:rPr>
              <a:t>https://shiny.rstudio.com/articles/generating-reports.html</a:t>
            </a:r>
            <a:r>
              <a:rPr kumimoji="0" lang="en-US" altLang="en-US" sz="2400" b="0" i="0" u="none" strike="noStrike" cap="none" normalizeH="0" baseline="0" dirty="0">
                <a:ln>
                  <a:noFill/>
                </a:ln>
                <a:solidFill>
                  <a:srgbClr val="333333"/>
                </a:solidFill>
                <a:effectLst/>
                <a:latin typeface="+mn-lt"/>
              </a:rPr>
              <a:t>, which describes this technique in more detail. The key idea is to call </a:t>
            </a:r>
            <a:r>
              <a:rPr kumimoji="0" lang="en-US" altLang="en-US" sz="2200" b="0" i="0" u="none" strike="noStrike" cap="none" normalizeH="0" baseline="0" dirty="0" err="1">
                <a:ln>
                  <a:noFill/>
                </a:ln>
                <a:solidFill>
                  <a:srgbClr val="333333"/>
                </a:solidFill>
                <a:effectLst/>
                <a:latin typeface="Lucida Console" panose="020B0609040504020204" pitchFamily="49" charset="0"/>
              </a:rPr>
              <a:t>rmarkdown</a:t>
            </a:r>
            <a:r>
              <a:rPr kumimoji="0" lang="en-US" altLang="en-US" sz="2200" b="0" i="0" u="none" strike="noStrike" cap="none" normalizeH="0" baseline="0" dirty="0">
                <a:ln>
                  <a:noFill/>
                </a:ln>
                <a:solidFill>
                  <a:srgbClr val="333333"/>
                </a:solidFill>
                <a:effectLst/>
                <a:latin typeface="Lucida Console" panose="020B0609040504020204" pitchFamily="49" charset="0"/>
              </a:rPr>
              <a:t>::render() </a:t>
            </a:r>
            <a:r>
              <a:rPr kumimoji="0" lang="en-US" altLang="en-US" sz="2400" b="0" i="0" u="none" strike="noStrike" cap="none" normalizeH="0" baseline="0" dirty="0">
                <a:ln>
                  <a:noFill/>
                </a:ln>
                <a:solidFill>
                  <a:srgbClr val="333333"/>
                </a:solidFill>
                <a:effectLst/>
                <a:latin typeface="+mn-lt"/>
              </a:rPr>
              <a:t>from the content argument of </a:t>
            </a:r>
            <a:r>
              <a:rPr kumimoji="0" lang="en-US" altLang="en-US" sz="2200" b="0" i="0" u="none" strike="noStrike" cap="none" normalizeH="0" baseline="0" dirty="0" err="1">
                <a:ln>
                  <a:noFill/>
                </a:ln>
                <a:solidFill>
                  <a:srgbClr val="333333"/>
                </a:solidFill>
                <a:effectLst/>
                <a:latin typeface="Lucida Console" panose="020B0609040504020204" pitchFamily="49" charset="0"/>
              </a:rPr>
              <a:t>downloadHander</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If you want to produce other output formats, just change the output format in the</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200" b="0" i="0" u="none" strike="noStrike" cap="none" normalizeH="0" baseline="0" dirty="0" err="1">
                <a:ln>
                  <a:noFill/>
                </a:ln>
                <a:solidFill>
                  <a:srgbClr val="333333"/>
                </a:solidFill>
                <a:effectLst/>
                <a:latin typeface="Lucida Console" panose="020B0609040504020204" pitchFamily="49" charset="0"/>
              </a:rPr>
              <a:t>Rmd</a:t>
            </a:r>
            <a:r>
              <a:rPr kumimoji="0" lang="en-US" altLang="en-US" sz="2400" b="0" i="0" u="none" strike="noStrike" cap="none" normalizeH="0" baseline="0" dirty="0">
                <a:ln>
                  <a:noFill/>
                </a:ln>
                <a:solidFill>
                  <a:srgbClr val="333333"/>
                </a:solidFill>
                <a:effectLst/>
                <a:latin typeface="+mn-lt"/>
              </a:rPr>
              <a:t>, and make sure to update the extension (e.g. to </a:t>
            </a:r>
            <a:r>
              <a:rPr lang="en-US" altLang="en-US" sz="2200" dirty="0">
                <a:solidFill>
                  <a:srgbClr val="333333"/>
                </a:solidFill>
                <a:latin typeface="Lucida Console" panose="020B0609040504020204" pitchFamily="49" charset="0"/>
              </a:rPr>
              <a:t>.pdf</a:t>
            </a:r>
            <a:r>
              <a:rPr kumimoji="0" lang="en-US" altLang="en-US" sz="2400" b="0" i="0" u="none" strike="noStrike" cap="none" normalizeH="0" baseline="0" dirty="0">
                <a:ln>
                  <a:noFill/>
                </a:ln>
                <a:solidFill>
                  <a:srgbClr val="333333"/>
                </a:solidFill>
                <a:effectLst/>
                <a:latin typeface="+mn-lt"/>
              </a:rPr>
              <a:t>).</a:t>
            </a:r>
            <a:r>
              <a:rPr kumimoji="0" lang="en-US" altLang="en-US" sz="2400" b="0" i="0" u="none" strike="noStrike" cap="none" normalizeH="0" baseline="0" dirty="0">
                <a:ln>
                  <a:noFill/>
                </a:ln>
                <a:solidFill>
                  <a:schemeClr val="tx1"/>
                </a:solidFill>
                <a:effectLst/>
                <a:latin typeface="+mn-lt"/>
              </a:rPr>
              <a:t> </a:t>
            </a:r>
          </a:p>
        </p:txBody>
      </p:sp>
      <p:pic>
        <p:nvPicPr>
          <p:cNvPr id="6" name="Picture 5">
            <a:extLst>
              <a:ext uri="{FF2B5EF4-FFF2-40B4-BE49-F238E27FC236}">
                <a16:creationId xmlns:a16="http://schemas.microsoft.com/office/drawing/2014/main" id="{C59B807E-C3E8-4603-930C-0E0E530D3BF1}"/>
              </a:ext>
            </a:extLst>
          </p:cNvPr>
          <p:cNvPicPr>
            <a:picLocks noChangeAspect="1"/>
          </p:cNvPicPr>
          <p:nvPr/>
        </p:nvPicPr>
        <p:blipFill rotWithShape="1">
          <a:blip r:embed="rId4"/>
          <a:srcRect t="3296" b="74682"/>
          <a:stretch/>
        </p:blipFill>
        <p:spPr>
          <a:xfrm>
            <a:off x="0" y="588580"/>
            <a:ext cx="12192000" cy="1510303"/>
          </a:xfrm>
          <a:prstGeom prst="rect">
            <a:avLst/>
          </a:prstGeom>
        </p:spPr>
      </p:pic>
    </p:spTree>
    <p:extLst>
      <p:ext uri="{BB962C8B-B14F-4D97-AF65-F5344CB8AC3E}">
        <p14:creationId xmlns:p14="http://schemas.microsoft.com/office/powerpoint/2010/main" val="3449343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842CAA-6967-489E-8466-D0622BC21946}"/>
              </a:ext>
            </a:extLst>
          </p:cNvPr>
          <p:cNvPicPr>
            <a:picLocks noGrp="1" noChangeAspect="1"/>
          </p:cNvPicPr>
          <p:nvPr>
            <p:ph idx="1"/>
          </p:nvPr>
        </p:nvPicPr>
        <p:blipFill rotWithShape="1">
          <a:blip r:embed="rId2"/>
          <a:srcRect l="34181" t="22044" r="25782" b="4917"/>
          <a:stretch/>
        </p:blipFill>
        <p:spPr>
          <a:xfrm>
            <a:off x="77911" y="1301780"/>
            <a:ext cx="5414482" cy="5556220"/>
          </a:xfrm>
        </p:spPr>
      </p:pic>
      <p:sp>
        <p:nvSpPr>
          <p:cNvPr id="6" name="Content Placeholder 2">
            <a:extLst>
              <a:ext uri="{FF2B5EF4-FFF2-40B4-BE49-F238E27FC236}">
                <a16:creationId xmlns:a16="http://schemas.microsoft.com/office/drawing/2014/main" id="{924C21EC-EB7B-4A0D-A66D-7FB79C7E6951}"/>
              </a:ext>
            </a:extLst>
          </p:cNvPr>
          <p:cNvSpPr txBox="1">
            <a:spLocks/>
          </p:cNvSpPr>
          <p:nvPr/>
        </p:nvSpPr>
        <p:spPr>
          <a:xfrm>
            <a:off x="77911" y="143839"/>
            <a:ext cx="11860659" cy="1304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2400" dirty="0">
                <a:solidFill>
                  <a:srgbClr val="333333"/>
                </a:solidFill>
              </a:rPr>
              <a:t>By default, </a:t>
            </a:r>
            <a:r>
              <a:rPr lang="en-US" altLang="en-US" sz="2400" dirty="0" err="1">
                <a:solidFill>
                  <a:srgbClr val="333333"/>
                </a:solidFill>
              </a:rPr>
              <a:t>RMarkdown</a:t>
            </a:r>
            <a:r>
              <a:rPr lang="en-US" altLang="en-US" sz="2400" dirty="0">
                <a:solidFill>
                  <a:srgbClr val="333333"/>
                </a:solidFill>
              </a:rPr>
              <a:t> will render the report in the current process, which means that it will inherit many settings from the Shiny app (like loaded packages, options, </a:t>
            </a:r>
            <a:r>
              <a:rPr lang="en-US" altLang="en-US" sz="2400" dirty="0" err="1">
                <a:solidFill>
                  <a:srgbClr val="333333"/>
                </a:solidFill>
              </a:rPr>
              <a:t>etc</a:t>
            </a:r>
            <a:r>
              <a:rPr lang="en-US" altLang="en-US" sz="2400" dirty="0">
                <a:solidFill>
                  <a:srgbClr val="333333"/>
                </a:solidFill>
              </a:rPr>
              <a:t>). For greater robustness, I recommend running render() in a separate R session using the </a:t>
            </a:r>
            <a:r>
              <a:rPr lang="en-US" altLang="en-US" sz="2400" dirty="0" err="1">
                <a:solidFill>
                  <a:srgbClr val="333333"/>
                </a:solidFill>
              </a:rPr>
              <a:t>callr</a:t>
            </a:r>
            <a:r>
              <a:rPr lang="en-US" altLang="en-US" sz="2400" dirty="0">
                <a:solidFill>
                  <a:srgbClr val="333333"/>
                </a:solidFill>
              </a:rPr>
              <a:t> package:</a:t>
            </a:r>
            <a:r>
              <a:rPr lang="en-US" altLang="en-US" sz="2400" dirty="0"/>
              <a:t> </a:t>
            </a:r>
          </a:p>
          <a:p>
            <a:pPr marL="0" indent="0">
              <a:buFont typeface="Arial" panose="020B0604020202020204" pitchFamily="34" charset="0"/>
              <a:buNone/>
            </a:pPr>
            <a:endParaRPr lang="en-US" sz="2400" dirty="0"/>
          </a:p>
        </p:txBody>
      </p:sp>
      <p:pic>
        <p:nvPicPr>
          <p:cNvPr id="8" name="Picture 7">
            <a:extLst>
              <a:ext uri="{FF2B5EF4-FFF2-40B4-BE49-F238E27FC236}">
                <a16:creationId xmlns:a16="http://schemas.microsoft.com/office/drawing/2014/main" id="{E2C94FDB-D4C5-4A54-9AF2-FF9371EBED1A}"/>
              </a:ext>
            </a:extLst>
          </p:cNvPr>
          <p:cNvPicPr>
            <a:picLocks noChangeAspect="1"/>
          </p:cNvPicPr>
          <p:nvPr/>
        </p:nvPicPr>
        <p:blipFill rotWithShape="1">
          <a:blip r:embed="rId3"/>
          <a:srcRect l="1" t="3296" r="51235" b="74682"/>
          <a:stretch/>
        </p:blipFill>
        <p:spPr>
          <a:xfrm>
            <a:off x="5993258" y="2673848"/>
            <a:ext cx="5945312" cy="1510303"/>
          </a:xfrm>
          <a:prstGeom prst="rect">
            <a:avLst/>
          </a:prstGeom>
        </p:spPr>
      </p:pic>
    </p:spTree>
    <p:extLst>
      <p:ext uri="{BB962C8B-B14F-4D97-AF65-F5344CB8AC3E}">
        <p14:creationId xmlns:p14="http://schemas.microsoft.com/office/powerpoint/2010/main" val="324902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98A2-70AF-48BF-A3DE-AB9F27892712}"/>
              </a:ext>
            </a:extLst>
          </p:cNvPr>
          <p:cNvSpPr>
            <a:spLocks noGrp="1"/>
          </p:cNvSpPr>
          <p:nvPr>
            <p:ph type="title"/>
          </p:nvPr>
        </p:nvSpPr>
        <p:spPr>
          <a:xfrm>
            <a:off x="838200" y="18255"/>
            <a:ext cx="10515600" cy="1194319"/>
          </a:xfrm>
        </p:spPr>
        <p:txBody>
          <a:bodyPr>
            <a:normAutofit/>
          </a:bodyPr>
          <a:lstStyle/>
          <a:p>
            <a:r>
              <a:rPr lang="en-US" sz="3600" b="1" i="0" dirty="0">
                <a:solidFill>
                  <a:srgbClr val="333333"/>
                </a:solidFill>
                <a:effectLst/>
                <a:latin typeface="Helvetica Neue"/>
              </a:rPr>
              <a:t>7</a:t>
            </a:r>
            <a:r>
              <a:rPr lang="az-Latn-AZ" sz="3600" b="1" i="0" dirty="0">
                <a:solidFill>
                  <a:srgbClr val="333333"/>
                </a:solidFill>
                <a:effectLst/>
                <a:latin typeface="Helvetica Neue"/>
              </a:rPr>
              <a:t>)</a:t>
            </a:r>
            <a:r>
              <a:rPr lang="en-US" sz="3600" b="1" i="0" dirty="0">
                <a:solidFill>
                  <a:srgbClr val="333333"/>
                </a:solidFill>
                <a:effectLst/>
                <a:latin typeface="Helvetica Neue"/>
              </a:rPr>
              <a:t>Dynamic UI</a:t>
            </a:r>
            <a:endParaRPr lang="en-US" sz="3600" dirty="0"/>
          </a:p>
        </p:txBody>
      </p:sp>
      <p:sp>
        <p:nvSpPr>
          <p:cNvPr id="3" name="Content Placeholder 2">
            <a:extLst>
              <a:ext uri="{FF2B5EF4-FFF2-40B4-BE49-F238E27FC236}">
                <a16:creationId xmlns:a16="http://schemas.microsoft.com/office/drawing/2014/main" id="{50C19A7A-AD4A-4FD3-866E-E73245686437}"/>
              </a:ext>
            </a:extLst>
          </p:cNvPr>
          <p:cNvSpPr>
            <a:spLocks noGrp="1"/>
          </p:cNvSpPr>
          <p:nvPr>
            <p:ph idx="1"/>
          </p:nvPr>
        </p:nvSpPr>
        <p:spPr>
          <a:xfrm>
            <a:off x="210207" y="1212575"/>
            <a:ext cx="11824137" cy="5645426"/>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So far, we’ve seen a clean separation between the user interface and the server function: the user interface is defined statically when the app is launched so it can’t respond to anything that happens in the app. In this chapter, you’ll learn how to create </a:t>
            </a:r>
            <a:r>
              <a:rPr kumimoji="0" lang="en-US" altLang="en-US" sz="2400" b="1" i="0" u="none" strike="noStrike" cap="none" normalizeH="0" baseline="0" dirty="0">
                <a:ln>
                  <a:noFill/>
                </a:ln>
                <a:solidFill>
                  <a:srgbClr val="333333"/>
                </a:solidFill>
                <a:effectLst/>
                <a:latin typeface="+mn-lt"/>
              </a:rPr>
              <a:t>dynamic</a:t>
            </a:r>
            <a:r>
              <a:rPr kumimoji="0" lang="en-US" altLang="en-US" sz="2400" b="0" i="0" u="none" strike="noStrike" cap="none" normalizeH="0" baseline="0" dirty="0">
                <a:ln>
                  <a:noFill/>
                </a:ln>
                <a:solidFill>
                  <a:srgbClr val="333333"/>
                </a:solidFill>
                <a:effectLst/>
                <a:latin typeface="+mn-lt"/>
              </a:rPr>
              <a:t> user interfaces, changing the UI using code run in the server function.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There are three key techniques for creating dynamic user interfaces:</a:t>
            </a:r>
            <a:endParaRPr kumimoji="0" lang="en-US" altLang="en-US" sz="2400" b="0" i="0" u="none" strike="noStrike" cap="none" normalizeH="0" baseline="0" dirty="0">
              <a:ln>
                <a:noFill/>
              </a:ln>
              <a:solidFill>
                <a:schemeClr val="tx1"/>
              </a:solidFill>
              <a:effectLst/>
              <a:latin typeface="+mn-lt"/>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latin typeface="+mn-lt"/>
              </a:rPr>
              <a:t>Using the </a:t>
            </a:r>
            <a:r>
              <a:rPr kumimoji="0" lang="en-US" altLang="en-US" sz="2200" b="0" i="0" u="none" strike="noStrike" cap="none" normalizeH="0" baseline="0" dirty="0">
                <a:ln>
                  <a:noFill/>
                </a:ln>
                <a:solidFill>
                  <a:srgbClr val="333333"/>
                </a:solidFill>
                <a:effectLst/>
                <a:latin typeface="Lucida Console" panose="020B0609040504020204" pitchFamily="49" charset="0"/>
              </a:rPr>
              <a:t>update</a:t>
            </a:r>
            <a:r>
              <a:rPr kumimoji="0" lang="en-US" altLang="en-US" sz="2400" b="0" i="0" u="none" strike="noStrike" cap="none" normalizeH="0" baseline="0" dirty="0">
                <a:ln>
                  <a:noFill/>
                </a:ln>
                <a:solidFill>
                  <a:srgbClr val="333333"/>
                </a:solidFill>
                <a:effectLst/>
                <a:latin typeface="+mn-lt"/>
              </a:rPr>
              <a:t> family of functions to modify parameters of input controls.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latin typeface="+mn-lt"/>
              </a:rPr>
              <a:t>Using </a:t>
            </a:r>
            <a:r>
              <a:rPr kumimoji="0" lang="en-US" altLang="en-US" sz="2200" b="0" i="0" u="none" strike="noStrike" cap="none" normalizeH="0" baseline="0" dirty="0" err="1">
                <a:ln>
                  <a:noFill/>
                </a:ln>
                <a:solidFill>
                  <a:srgbClr val="333333"/>
                </a:solidFill>
                <a:effectLst/>
                <a:latin typeface="Lucida Console" panose="020B0609040504020204" pitchFamily="49" charset="0"/>
              </a:rPr>
              <a:t>tabsetPanel</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to conditionally show and hide parts of the user interface.</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latin typeface="+mn-lt"/>
              </a:rPr>
              <a:t>Using </a:t>
            </a:r>
            <a:r>
              <a:rPr kumimoji="0" lang="en-US" altLang="en-US" sz="2200" b="0" i="0" u="none" strike="noStrike" cap="none" normalizeH="0" baseline="0" dirty="0" err="1">
                <a:ln>
                  <a:noFill/>
                </a:ln>
                <a:solidFill>
                  <a:srgbClr val="333333"/>
                </a:solidFill>
                <a:effectLst/>
                <a:latin typeface="Lucida Console" panose="020B0609040504020204" pitchFamily="49" charset="0"/>
              </a:rPr>
              <a:t>uiOutput</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and </a:t>
            </a:r>
            <a:r>
              <a:rPr kumimoji="0" lang="en-US" altLang="en-US" sz="2200" b="0" i="0" u="none" strike="noStrike" cap="none" normalizeH="0" baseline="0" dirty="0" err="1">
                <a:ln>
                  <a:noFill/>
                </a:ln>
                <a:solidFill>
                  <a:srgbClr val="333333"/>
                </a:solidFill>
                <a:effectLst/>
                <a:latin typeface="Lucida Console" panose="020B0609040504020204" pitchFamily="49" charset="0"/>
              </a:rPr>
              <a:t>renderUI</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to generate selected parts of the user interface with code.</a:t>
            </a:r>
          </a:p>
          <a:p>
            <a:pPr eaLnBrk="0" fontAlgn="base" hangingPunct="0">
              <a:lnSpc>
                <a:spcPct val="100000"/>
              </a:lnSpc>
              <a:spcBef>
                <a:spcPct val="0"/>
              </a:spcBef>
              <a:spcAft>
                <a:spcPct val="0"/>
              </a:spcAft>
            </a:pPr>
            <a:endParaRPr lang="en-US" altLang="en-US" sz="2400" dirty="0">
              <a:solidFill>
                <a:srgbClr val="333333"/>
              </a:solidFill>
            </a:endParaRPr>
          </a:p>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We’ll begin with a simple technique that allows you to modify an input after it has been created: the update family of functions. Every input control, e.g. </a:t>
            </a:r>
            <a:r>
              <a:rPr kumimoji="0" lang="en-US" altLang="en-US" sz="2200" b="0" i="0" u="none" strike="noStrike" cap="none" normalizeH="0" baseline="0" dirty="0" err="1">
                <a:ln>
                  <a:noFill/>
                </a:ln>
                <a:solidFill>
                  <a:srgbClr val="333333"/>
                </a:solidFill>
                <a:effectLst/>
                <a:latin typeface="Lucida Console" panose="020B0609040504020204" pitchFamily="49" charset="0"/>
              </a:rPr>
              <a:t>textInput</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is paired with an </a:t>
            </a:r>
            <a:r>
              <a:rPr kumimoji="0" lang="en-US" altLang="en-US" sz="2400" b="1" i="0" u="none" strike="noStrike" cap="none" normalizeH="0" baseline="0" dirty="0">
                <a:ln>
                  <a:noFill/>
                </a:ln>
                <a:solidFill>
                  <a:srgbClr val="333333"/>
                </a:solidFill>
                <a:effectLst/>
                <a:latin typeface="+mn-lt"/>
              </a:rPr>
              <a:t>update function</a:t>
            </a:r>
            <a:r>
              <a:rPr kumimoji="0" lang="en-US" altLang="en-US" sz="2400" b="0" i="0" u="none" strike="noStrike" cap="none" normalizeH="0" baseline="0" dirty="0">
                <a:ln>
                  <a:noFill/>
                </a:ln>
                <a:solidFill>
                  <a:srgbClr val="333333"/>
                </a:solidFill>
                <a:effectLst/>
                <a:latin typeface="+mn-lt"/>
              </a:rPr>
              <a:t>, e.g. </a:t>
            </a:r>
            <a:r>
              <a:rPr kumimoji="0" lang="en-US" altLang="en-US" sz="2200" b="0" i="0" u="none" strike="noStrike" cap="none" normalizeH="0" baseline="0" dirty="0" err="1">
                <a:ln>
                  <a:noFill/>
                </a:ln>
                <a:solidFill>
                  <a:srgbClr val="333333"/>
                </a:solidFill>
                <a:effectLst/>
                <a:latin typeface="Lucida Console" panose="020B0609040504020204" pitchFamily="49" charset="0"/>
              </a:rPr>
              <a:t>updateTextInput</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that allows you to modify the control after it has been created.</a:t>
            </a:r>
            <a:r>
              <a:rPr kumimoji="0" lang="en-US" altLang="en-US" sz="2400" b="0" i="0" u="none" strike="noStrike" cap="none" normalizeH="0" baseline="0" dirty="0">
                <a:ln>
                  <a:noFill/>
                </a:ln>
                <a:solidFill>
                  <a:schemeClr val="tx1"/>
                </a:solidFill>
                <a:effectLst/>
                <a:latin typeface="+mn-lt"/>
              </a:rPr>
              <a:t> </a:t>
            </a: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rgbClr val="333333"/>
              </a:solidFill>
              <a:effectLst/>
              <a:latin typeface="+mn-lt"/>
            </a:endParaRP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rgbClr val="333333"/>
              </a:solidFill>
              <a:effectLst/>
              <a:latin typeface="+mn-lt"/>
            </a:endParaRPr>
          </a:p>
        </p:txBody>
      </p:sp>
    </p:spTree>
    <p:extLst>
      <p:ext uri="{BB962C8B-B14F-4D97-AF65-F5344CB8AC3E}">
        <p14:creationId xmlns:p14="http://schemas.microsoft.com/office/powerpoint/2010/main" val="2568217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7</a:t>
            </a:r>
            <a:r>
              <a:rPr lang="az-Latn-AZ" sz="2000" b="1" dirty="0">
                <a:latin typeface="Lucida Console" panose="020B0609040504020204" pitchFamily="49" charset="0"/>
              </a:rPr>
              <a:t>.1)Updating inputs</a:t>
            </a:r>
            <a:endParaRPr lang="en-US" sz="2000" b="1" dirty="0">
              <a:latin typeface="Lucida Console" panose="020B0609040504020204" pitchFamily="49" charset="0"/>
            </a:endParaRP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3190461"/>
            <a:ext cx="11857333" cy="3649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 app has two inputs that control the range (the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min</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max</a:t>
            </a:r>
            <a:r>
              <a:rPr kumimoji="0" lang="en-US" altLang="en-US" sz="2400" b="0" i="0" u="none" strike="noStrike" cap="none" normalizeH="0" baseline="0" dirty="0">
                <a:ln>
                  <a:noFill/>
                </a:ln>
                <a:solidFill>
                  <a:srgbClr val="333333"/>
                </a:solidFill>
                <a:effectLst/>
                <a:latin typeface="+mn-lt"/>
              </a:rPr>
              <a:t>) of another input, a slider. The key idea is to use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observeEvent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to trigger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updateSliderInput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whenever the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min</a:t>
            </a:r>
            <a:r>
              <a:rPr kumimoji="0" lang="en-US" altLang="en-US" sz="2400" b="0" i="0" u="none" strike="noStrike" cap="none" normalizeH="0" baseline="0" dirty="0">
                <a:ln>
                  <a:noFill/>
                </a:ln>
                <a:solidFill>
                  <a:srgbClr val="333333"/>
                </a:solidFill>
                <a:effectLst/>
                <a:latin typeface="+mn-lt"/>
              </a:rPr>
              <a:t> or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max</a:t>
            </a:r>
            <a:r>
              <a:rPr kumimoji="0" lang="en-US" altLang="en-US" sz="2400" b="0" i="0" u="none" strike="noStrike" cap="none" normalizeH="0" baseline="0" dirty="0">
                <a:ln>
                  <a:noFill/>
                </a:ln>
                <a:solidFill>
                  <a:srgbClr val="333333"/>
                </a:solidFill>
                <a:effectLst/>
                <a:latin typeface="+mn-lt"/>
              </a:rPr>
              <a:t> inputs change.</a:t>
            </a:r>
            <a:r>
              <a:rPr kumimoji="0" lang="en-US" altLang="en-US" sz="2400" b="0" i="0" u="none" strike="noStrike" cap="none" normalizeH="0" baseline="0" dirty="0">
                <a:ln>
                  <a:noFill/>
                </a:ln>
                <a:solidFill>
                  <a:schemeClr val="tx1"/>
                </a:solidFill>
                <a:effectLst/>
                <a:latin typeface="+mn-lt"/>
              </a:rPr>
              <a:t> </a:t>
            </a:r>
            <a:endParaRPr lang="en-US" altLang="en-US" sz="2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 update functions look a little different to other Shiny functions: they all take the current </a:t>
            </a:r>
            <a:r>
              <a:rPr lang="en-US" altLang="en-US" sz="2200" dirty="0">
                <a:solidFill>
                  <a:schemeClr val="accent5">
                    <a:lumMod val="75000"/>
                  </a:schemeClr>
                </a:solidFill>
                <a:latin typeface="Lucida Console" panose="020B0609040504020204" pitchFamily="49" charset="0"/>
              </a:rPr>
              <a:t>session</a:t>
            </a:r>
            <a:r>
              <a:rPr kumimoji="0" lang="en-US" altLang="en-US" sz="2400" b="0" i="0" u="none" strike="noStrike" cap="none" normalizeH="0" baseline="0" dirty="0">
                <a:ln>
                  <a:noFill/>
                </a:ln>
                <a:solidFill>
                  <a:srgbClr val="333333"/>
                </a:solidFill>
                <a:effectLst/>
                <a:latin typeface="+mn-lt"/>
              </a:rPr>
              <a:t> as the first argument, and the name of the input (as a string) as the second. The remaining arguments match the arguments to the input constructor.</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To help you get the hang of the update functions, I’ll show a couple more simple examples, then we’ll dive into a more complicated case study using hierarchical select boxes, and finish off by discussing the problem of circular references.</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pic>
        <p:nvPicPr>
          <p:cNvPr id="6" name="Picture 5">
            <a:extLst>
              <a:ext uri="{FF2B5EF4-FFF2-40B4-BE49-F238E27FC236}">
                <a16:creationId xmlns:a16="http://schemas.microsoft.com/office/drawing/2014/main" id="{3657A072-FB30-4F0B-BA5D-36F58D3E53E3}"/>
              </a:ext>
            </a:extLst>
          </p:cNvPr>
          <p:cNvPicPr>
            <a:picLocks noChangeAspect="1"/>
          </p:cNvPicPr>
          <p:nvPr/>
        </p:nvPicPr>
        <p:blipFill rotWithShape="1">
          <a:blip r:embed="rId3"/>
          <a:srcRect t="3333" b="60145"/>
          <a:stretch/>
        </p:blipFill>
        <p:spPr>
          <a:xfrm>
            <a:off x="-3" y="588580"/>
            <a:ext cx="12192000" cy="2504661"/>
          </a:xfrm>
          <a:prstGeom prst="rect">
            <a:avLst/>
          </a:prstGeom>
        </p:spPr>
      </p:pic>
    </p:spTree>
    <p:extLst>
      <p:ext uri="{BB962C8B-B14F-4D97-AF65-F5344CB8AC3E}">
        <p14:creationId xmlns:p14="http://schemas.microsoft.com/office/powerpoint/2010/main" val="99918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7</a:t>
            </a:r>
            <a:r>
              <a:rPr lang="az-Latn-AZ" sz="2000" b="1" dirty="0">
                <a:latin typeface="Lucida Console" panose="020B0609040504020204" pitchFamily="49" charset="0"/>
              </a:rPr>
              <a:t>.1)Updating inputs</a:t>
            </a:r>
            <a:r>
              <a:rPr lang="en-US" sz="2000" b="1" dirty="0">
                <a:latin typeface="Lucida Console" panose="020B0609040504020204" pitchFamily="49" charset="0"/>
              </a:rPr>
              <a:t> (1.Simple uses)</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4124739"/>
            <a:ext cx="11857333" cy="27150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 simplest uses of the update functions are to provide small conveniences for the user. For example, maybe you want to make it easy to reset parameters back to their initial value. The following snippet shows how you might combine an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actionButton</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observeEvent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and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updateSliderInput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a:t>
            </a:r>
            <a:endParaRPr kumimoji="0" lang="en-US" altLang="en-US" sz="2400" b="0" i="0" u="none" strike="noStrike" cap="none" normalizeH="0" baseline="0" dirty="0">
              <a:ln>
                <a:noFill/>
              </a:ln>
              <a:solidFill>
                <a:schemeClr val="tx1"/>
              </a:solidFill>
              <a:effectLst/>
              <a:latin typeface="+mn-lt"/>
            </a:endParaRPr>
          </a:p>
        </p:txBody>
      </p:sp>
      <p:pic>
        <p:nvPicPr>
          <p:cNvPr id="5" name="Picture 4">
            <a:extLst>
              <a:ext uri="{FF2B5EF4-FFF2-40B4-BE49-F238E27FC236}">
                <a16:creationId xmlns:a16="http://schemas.microsoft.com/office/drawing/2014/main" id="{FEA7C01B-7B47-4B37-9FC0-057E48A63E38}"/>
              </a:ext>
            </a:extLst>
          </p:cNvPr>
          <p:cNvPicPr>
            <a:picLocks noChangeAspect="1"/>
          </p:cNvPicPr>
          <p:nvPr/>
        </p:nvPicPr>
        <p:blipFill rotWithShape="1">
          <a:blip r:embed="rId3"/>
          <a:srcRect t="3189" b="46521"/>
          <a:stretch/>
        </p:blipFill>
        <p:spPr>
          <a:xfrm>
            <a:off x="-3" y="516834"/>
            <a:ext cx="12192000" cy="3448879"/>
          </a:xfrm>
          <a:prstGeom prst="rect">
            <a:avLst/>
          </a:prstGeom>
        </p:spPr>
      </p:pic>
    </p:spTree>
    <p:extLst>
      <p:ext uri="{BB962C8B-B14F-4D97-AF65-F5344CB8AC3E}">
        <p14:creationId xmlns:p14="http://schemas.microsoft.com/office/powerpoint/2010/main" val="1045803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7</a:t>
            </a:r>
            <a:r>
              <a:rPr lang="az-Latn-AZ" sz="2000" b="1" dirty="0">
                <a:latin typeface="Lucida Console" panose="020B0609040504020204" pitchFamily="49" charset="0"/>
              </a:rPr>
              <a:t>.1)Updating inputs</a:t>
            </a:r>
            <a:r>
              <a:rPr lang="en-US" sz="2000" b="1" dirty="0">
                <a:latin typeface="Lucida Console" panose="020B0609040504020204" pitchFamily="49" charset="0"/>
              </a:rPr>
              <a:t> (2.Hierarchical select boxes)</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588580"/>
            <a:ext cx="11857333" cy="62511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solidFill>
                  <a:srgbClr val="333333"/>
                </a:solidFill>
                <a:effectLst/>
              </a:rPr>
              <a:t>A more complicated, but particularly useful, application of the update functions is to allow interactive drill down across multiple categories. I’ll illustrate their usage with some imaginary data for a sales dashboard that comes from </a:t>
            </a:r>
            <a:r>
              <a:rPr lang="en-US" sz="2400" b="0" i="0" u="none" strike="noStrike" dirty="0">
                <a:solidFill>
                  <a:srgbClr val="4183C4"/>
                </a:solidFill>
                <a:effectLst/>
                <a:hlinkClick r:id="rId3"/>
              </a:rPr>
              <a:t>https://www.kaggle.com/kyanyoga/sample-sales-data</a:t>
            </a:r>
            <a:r>
              <a:rPr lang="en-US" sz="2400" b="0" i="0" dirty="0">
                <a:solidFill>
                  <a:srgbClr val="333333"/>
                </a:solidFill>
                <a:effectLst/>
              </a:rPr>
              <a:t>.</a:t>
            </a:r>
          </a:p>
          <a:p>
            <a:pPr marL="0" indent="0">
              <a:buNone/>
            </a:pPr>
            <a:endParaRPr lang="en-US" sz="2400" dirty="0">
              <a:solidFill>
                <a:srgbClr val="333333"/>
              </a:solidFill>
            </a:endParaRPr>
          </a:p>
          <a:p>
            <a:pPr marL="0" indent="0" algn="l">
              <a:buNone/>
            </a:pPr>
            <a:r>
              <a:rPr lang="en-US" sz="2400" b="0" i="0" dirty="0">
                <a:solidFill>
                  <a:srgbClr val="333333"/>
                </a:solidFill>
                <a:effectLst/>
              </a:rPr>
              <a:t>For this demo, I’m going to focus on a natural hierarchy in the data:</a:t>
            </a:r>
          </a:p>
          <a:p>
            <a:r>
              <a:rPr lang="en-US" sz="2400" b="0" i="0" dirty="0">
                <a:solidFill>
                  <a:srgbClr val="333333"/>
                </a:solidFill>
                <a:effectLst/>
              </a:rPr>
              <a:t>Each territory contains customers.</a:t>
            </a:r>
          </a:p>
          <a:p>
            <a:r>
              <a:rPr lang="en-US" sz="2400" b="0" i="0" dirty="0">
                <a:solidFill>
                  <a:srgbClr val="333333"/>
                </a:solidFill>
                <a:effectLst/>
              </a:rPr>
              <a:t>Each customer has multiple orders.</a:t>
            </a:r>
          </a:p>
          <a:p>
            <a:r>
              <a:rPr lang="en-US" sz="2400" b="0" i="0" dirty="0">
                <a:solidFill>
                  <a:srgbClr val="333333"/>
                </a:solidFill>
                <a:effectLst/>
              </a:rPr>
              <a:t>Each order contains rows.</a:t>
            </a:r>
          </a:p>
          <a:p>
            <a:pPr marL="0" indent="0" algn="l">
              <a:buNone/>
            </a:pPr>
            <a:r>
              <a:rPr lang="en-US" sz="2400" b="0" i="0" dirty="0">
                <a:solidFill>
                  <a:srgbClr val="333333"/>
                </a:solidFill>
                <a:effectLst/>
              </a:rPr>
              <a:t>I want to create a user interface where you can:</a:t>
            </a:r>
          </a:p>
          <a:p>
            <a:r>
              <a:rPr lang="en-US" sz="2400" b="0" i="0" dirty="0">
                <a:solidFill>
                  <a:srgbClr val="333333"/>
                </a:solidFill>
                <a:effectLst/>
              </a:rPr>
              <a:t>Select a territory to see all customers.</a:t>
            </a:r>
          </a:p>
          <a:p>
            <a:r>
              <a:rPr lang="en-US" sz="2400" b="0" i="0" dirty="0">
                <a:solidFill>
                  <a:srgbClr val="333333"/>
                </a:solidFill>
                <a:effectLst/>
              </a:rPr>
              <a:t>Select a customer to see all orders.</a:t>
            </a:r>
          </a:p>
          <a:p>
            <a:r>
              <a:rPr lang="en-US" sz="2400" b="0" i="0" dirty="0">
                <a:solidFill>
                  <a:srgbClr val="333333"/>
                </a:solidFill>
                <a:effectLst/>
              </a:rPr>
              <a:t>Select an order to see the underlying rows.</a:t>
            </a:r>
          </a:p>
          <a:p>
            <a:pPr marL="0" indent="0">
              <a:buNone/>
            </a:pPr>
            <a:endParaRPr lang="en-US" sz="2400" dirty="0">
              <a:solidFill>
                <a:srgbClr val="333333"/>
              </a:solidFill>
            </a:endParaRPr>
          </a:p>
          <a:p>
            <a:pPr marL="0" indent="0">
              <a:buNone/>
            </a:pPr>
            <a:endParaRPr lang="en-US" sz="2400" dirty="0"/>
          </a:p>
        </p:txBody>
      </p:sp>
    </p:spTree>
    <p:extLst>
      <p:ext uri="{BB962C8B-B14F-4D97-AF65-F5344CB8AC3E}">
        <p14:creationId xmlns:p14="http://schemas.microsoft.com/office/powerpoint/2010/main" val="530424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5208104"/>
            <a:ext cx="11857333" cy="16316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 essence of the UI is simple: I’ll create three select boxes and one output table. The choices for the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customername</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ordernumber</a:t>
            </a:r>
            <a:r>
              <a:rPr kumimoji="0" lang="en-US" altLang="en-US" sz="2400" b="0" i="0" u="none" strike="noStrike" cap="none" normalizeH="0" baseline="0" dirty="0">
                <a:ln>
                  <a:noFill/>
                </a:ln>
                <a:solidFill>
                  <a:srgbClr val="333333"/>
                </a:solidFill>
                <a:effectLst/>
                <a:latin typeface="+mn-lt"/>
              </a:rPr>
              <a:t> select boxes will be dynamically generated, so I set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choices = NULL</a:t>
            </a:r>
            <a:r>
              <a:rPr kumimoji="0" lang="en-US" altLang="en-US" sz="2400" b="0" i="0" u="none" strike="noStrike" cap="none" normalizeH="0" baseline="0" dirty="0">
                <a:ln>
                  <a:noFill/>
                </a:ln>
                <a:solidFill>
                  <a:srgbClr val="333333"/>
                </a:solidFill>
                <a:effectLst/>
                <a:latin typeface="+mn-lt"/>
              </a:rPr>
              <a:t>.</a:t>
            </a:r>
            <a:r>
              <a:rPr kumimoji="0" lang="en-US" altLang="en-US" sz="2400" b="0" i="0" u="none" strike="noStrike" cap="none" normalizeH="0" baseline="0" dirty="0">
                <a:ln>
                  <a:noFill/>
                </a:ln>
                <a:solidFill>
                  <a:schemeClr val="tx1"/>
                </a:solidFill>
                <a:effectLst/>
                <a:latin typeface="+mn-lt"/>
              </a:rPr>
              <a:t> </a:t>
            </a:r>
          </a:p>
        </p:txBody>
      </p:sp>
      <p:pic>
        <p:nvPicPr>
          <p:cNvPr id="6" name="Picture 5">
            <a:extLst>
              <a:ext uri="{FF2B5EF4-FFF2-40B4-BE49-F238E27FC236}">
                <a16:creationId xmlns:a16="http://schemas.microsoft.com/office/drawing/2014/main" id="{02357B17-E773-40A2-9715-059044DC6EA9}"/>
              </a:ext>
            </a:extLst>
          </p:cNvPr>
          <p:cNvPicPr>
            <a:picLocks noChangeAspect="1"/>
          </p:cNvPicPr>
          <p:nvPr/>
        </p:nvPicPr>
        <p:blipFill rotWithShape="1">
          <a:blip r:embed="rId3"/>
          <a:srcRect t="3189" b="31739"/>
          <a:stretch/>
        </p:blipFill>
        <p:spPr>
          <a:xfrm>
            <a:off x="-3" y="99392"/>
            <a:ext cx="12192000" cy="4462670"/>
          </a:xfrm>
          <a:prstGeom prst="rect">
            <a:avLst/>
          </a:prstGeom>
        </p:spPr>
      </p:pic>
    </p:spTree>
    <p:extLst>
      <p:ext uri="{BB962C8B-B14F-4D97-AF65-F5344CB8AC3E}">
        <p14:creationId xmlns:p14="http://schemas.microsoft.com/office/powerpoint/2010/main" val="3946140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D81C6E-56A7-44E5-A06D-2D5F7225E27E}"/>
              </a:ext>
            </a:extLst>
          </p:cNvPr>
          <p:cNvSpPr>
            <a:spLocks noGrp="1"/>
          </p:cNvSpPr>
          <p:nvPr>
            <p:ph idx="1"/>
          </p:nvPr>
        </p:nvSpPr>
        <p:spPr>
          <a:xfrm>
            <a:off x="188843" y="815009"/>
            <a:ext cx="11648661" cy="5361954"/>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In the server function, I work top-down:</a:t>
            </a:r>
            <a:endParaRPr kumimoji="0" lang="en-US" altLang="en-US" sz="2400" b="0" i="0" u="none" strike="noStrike" cap="none" normalizeH="0" baseline="0" dirty="0">
              <a:ln>
                <a:noFill/>
              </a:ln>
              <a:solidFill>
                <a:schemeClr val="tx1"/>
              </a:solidFill>
              <a:effectLst/>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rgbClr val="333333"/>
                </a:solidFill>
                <a:effectLst/>
              </a:rPr>
              <a:t>I create a reactive,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territory()</a:t>
            </a:r>
            <a:r>
              <a:rPr kumimoji="0" lang="en-US" altLang="en-US" sz="2400" b="0" i="0" u="none" strike="noStrike" cap="none" normalizeH="0" baseline="0" dirty="0">
                <a:ln>
                  <a:noFill/>
                </a:ln>
                <a:solidFill>
                  <a:srgbClr val="333333"/>
                </a:solidFill>
                <a:effectLst/>
              </a:rPr>
              <a:t>, that contains the rows from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sales</a:t>
            </a:r>
            <a:r>
              <a:rPr kumimoji="0" lang="en-US" altLang="en-US" sz="2400" b="0" i="0" u="none" strike="noStrike" cap="none" normalizeH="0" baseline="0" dirty="0">
                <a:ln>
                  <a:noFill/>
                </a:ln>
                <a:solidFill>
                  <a:srgbClr val="333333"/>
                </a:solidFill>
                <a:effectLst/>
              </a:rPr>
              <a:t> that match the selected territory.</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rgbClr val="333333"/>
                </a:solidFill>
                <a:effectLst/>
              </a:rPr>
              <a:t>Whenever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territory() </a:t>
            </a:r>
            <a:r>
              <a:rPr kumimoji="0" lang="en-US" altLang="en-US" sz="2400" b="0" i="0" u="none" strike="noStrike" cap="none" normalizeH="0" baseline="0" dirty="0">
                <a:ln>
                  <a:noFill/>
                </a:ln>
                <a:solidFill>
                  <a:srgbClr val="333333"/>
                </a:solidFill>
                <a:effectLst/>
              </a:rPr>
              <a:t>changes, I update the list of choices in the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input$customername</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select box.</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rgbClr val="333333"/>
                </a:solidFill>
                <a:effectLst/>
              </a:rPr>
              <a:t>I create another reactive,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customer()</a:t>
            </a:r>
            <a:r>
              <a:rPr kumimoji="0" lang="en-US" altLang="en-US" sz="2400" b="0" i="0" u="none" strike="noStrike" cap="none" normalizeH="0" baseline="0" dirty="0">
                <a:ln>
                  <a:noFill/>
                </a:ln>
                <a:solidFill>
                  <a:srgbClr val="333333"/>
                </a:solidFill>
                <a:effectLst/>
              </a:rPr>
              <a:t>, that contains the rows from</a:t>
            </a:r>
            <a:r>
              <a:rPr kumimoji="0" lang="en-US" altLang="en-US" sz="24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territory() </a:t>
            </a:r>
            <a:r>
              <a:rPr kumimoji="0" lang="en-US" altLang="en-US" sz="2400" b="0" i="0" u="none" strike="noStrike" cap="none" normalizeH="0" baseline="0" dirty="0">
                <a:ln>
                  <a:noFill/>
                </a:ln>
                <a:solidFill>
                  <a:srgbClr val="333333"/>
                </a:solidFill>
                <a:effectLst/>
              </a:rPr>
              <a:t>that match the selected customer.</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rgbClr val="333333"/>
                </a:solidFill>
                <a:effectLst/>
              </a:rPr>
              <a:t>Whenever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customer() </a:t>
            </a:r>
            <a:r>
              <a:rPr kumimoji="0" lang="en-US" altLang="en-US" sz="2400" b="0" i="0" u="none" strike="noStrike" cap="none" normalizeH="0" baseline="0" dirty="0">
                <a:ln>
                  <a:noFill/>
                </a:ln>
                <a:solidFill>
                  <a:srgbClr val="333333"/>
                </a:solidFill>
                <a:effectLst/>
              </a:rPr>
              <a:t>changes, I update the list of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choices</a:t>
            </a:r>
            <a:r>
              <a:rPr kumimoji="0" lang="en-US" altLang="en-US" sz="2400" b="0" i="0" u="none" strike="noStrike" cap="none" normalizeH="0" baseline="0" dirty="0">
                <a:ln>
                  <a:noFill/>
                </a:ln>
                <a:solidFill>
                  <a:srgbClr val="333333"/>
                </a:solidFill>
                <a:effectLst/>
              </a:rPr>
              <a:t> in the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input$ordernumber</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select box.</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rgbClr val="333333"/>
                </a:solidFill>
                <a:effectLst/>
              </a:rPr>
              <a:t>I display the selected orders in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output$data</a:t>
            </a:r>
            <a:r>
              <a:rPr kumimoji="0" lang="en-US" altLang="en-US" sz="2400" b="0" i="0" u="none" strike="noStrike" cap="none" normalizeH="0" baseline="0" dirty="0">
                <a:ln>
                  <a:noFill/>
                </a:ln>
                <a:solidFill>
                  <a:srgbClr val="333333"/>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indent="0">
              <a:buNone/>
            </a:pPr>
            <a:endParaRPr lang="en-US" sz="2400" dirty="0"/>
          </a:p>
        </p:txBody>
      </p:sp>
    </p:spTree>
    <p:extLst>
      <p:ext uri="{BB962C8B-B14F-4D97-AF65-F5344CB8AC3E}">
        <p14:creationId xmlns:p14="http://schemas.microsoft.com/office/powerpoint/2010/main" val="138628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98A2-70AF-48BF-A3DE-AB9F27892712}"/>
              </a:ext>
            </a:extLst>
          </p:cNvPr>
          <p:cNvSpPr>
            <a:spLocks noGrp="1"/>
          </p:cNvSpPr>
          <p:nvPr>
            <p:ph type="title"/>
          </p:nvPr>
        </p:nvSpPr>
        <p:spPr>
          <a:xfrm>
            <a:off x="838200" y="18255"/>
            <a:ext cx="10515600" cy="1325563"/>
          </a:xfrm>
        </p:spPr>
        <p:txBody>
          <a:bodyPr>
            <a:normAutofit/>
          </a:bodyPr>
          <a:lstStyle/>
          <a:p>
            <a:r>
              <a:rPr lang="en-US" sz="3600" b="1" dirty="0">
                <a:solidFill>
                  <a:srgbClr val="333333"/>
                </a:solidFill>
                <a:latin typeface="Helvetica Neue"/>
              </a:rPr>
              <a:t>5</a:t>
            </a:r>
            <a:r>
              <a:rPr lang="az-Latn-AZ" sz="3600" b="1" i="0" dirty="0">
                <a:solidFill>
                  <a:srgbClr val="333333"/>
                </a:solidFill>
                <a:effectLst/>
                <a:latin typeface="Helvetica Neue"/>
              </a:rPr>
              <a:t>)</a:t>
            </a:r>
            <a:r>
              <a:rPr lang="en-US" sz="3600" b="1" dirty="0">
                <a:solidFill>
                  <a:srgbClr val="333333"/>
                </a:solidFill>
                <a:latin typeface="Helvetica Neue"/>
              </a:rPr>
              <a:t>User feedback</a:t>
            </a:r>
            <a:endParaRPr lang="en-US" sz="3600" dirty="0"/>
          </a:p>
        </p:txBody>
      </p:sp>
      <p:sp>
        <p:nvSpPr>
          <p:cNvPr id="3" name="Content Placeholder 2">
            <a:extLst>
              <a:ext uri="{FF2B5EF4-FFF2-40B4-BE49-F238E27FC236}">
                <a16:creationId xmlns:a16="http://schemas.microsoft.com/office/drawing/2014/main" id="{50C19A7A-AD4A-4FD3-866E-E73245686437}"/>
              </a:ext>
            </a:extLst>
          </p:cNvPr>
          <p:cNvSpPr>
            <a:spLocks noGrp="1"/>
          </p:cNvSpPr>
          <p:nvPr>
            <p:ph idx="1"/>
          </p:nvPr>
        </p:nvSpPr>
        <p:spPr>
          <a:xfrm>
            <a:off x="210207" y="1471448"/>
            <a:ext cx="11824137" cy="5213131"/>
          </a:xfrm>
        </p:spPr>
        <p:txBody>
          <a:bodyPr>
            <a:normAutofit/>
          </a:bodyPr>
          <a:lstStyle/>
          <a:p>
            <a:pPr marL="0" indent="0">
              <a:buNone/>
            </a:pPr>
            <a:r>
              <a:rPr lang="en-US" sz="2600" b="0" i="0" dirty="0">
                <a:solidFill>
                  <a:srgbClr val="333333"/>
                </a:solidFill>
                <a:effectLst/>
              </a:rPr>
              <a:t>You can often make your app more usable by giving the user more insight into what is happening. This might take the form of better messages when inputs don’t make sense, or progress bars for operations that take a long time. Some feedback occurs naturally through outputs, which you already know how to use, but you’ll often need something else.</a:t>
            </a:r>
            <a:endParaRPr lang="en-US" sz="2600" dirty="0"/>
          </a:p>
        </p:txBody>
      </p:sp>
    </p:spTree>
    <p:extLst>
      <p:ext uri="{BB962C8B-B14F-4D97-AF65-F5344CB8AC3E}">
        <p14:creationId xmlns:p14="http://schemas.microsoft.com/office/powerpoint/2010/main" val="1024691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7</a:t>
            </a:r>
            <a:r>
              <a:rPr lang="az-Latn-AZ" sz="2000" b="1" dirty="0">
                <a:latin typeface="Lucida Console" panose="020B0609040504020204" pitchFamily="49" charset="0"/>
              </a:rPr>
              <a:t>.1)Updating inputs</a:t>
            </a:r>
            <a:r>
              <a:rPr lang="en-US" sz="2000" b="1" dirty="0">
                <a:latin typeface="Lucida Console" panose="020B0609040504020204" pitchFamily="49" charset="0"/>
              </a:rPr>
              <a:t> (3.Inter-related inputs)</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2236304"/>
            <a:ext cx="11857333" cy="4603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400" b="0" i="0" dirty="0">
                <a:solidFill>
                  <a:srgbClr val="333333"/>
                </a:solidFill>
                <a:effectLst/>
              </a:rPr>
              <a:t>If you play around with this app, you’ll notice that it </a:t>
            </a:r>
            <a:r>
              <a:rPr lang="en-US" sz="2400" b="0" i="1" dirty="0">
                <a:solidFill>
                  <a:srgbClr val="333333"/>
                </a:solidFill>
                <a:effectLst/>
              </a:rPr>
              <a:t>mostly</a:t>
            </a:r>
            <a:r>
              <a:rPr lang="en-US" sz="2400" b="0" i="0" dirty="0">
                <a:solidFill>
                  <a:srgbClr val="333333"/>
                </a:solidFill>
                <a:effectLst/>
              </a:rPr>
              <a:t> works, but you might notice that it’ll sometimes trigger multiple changes. For example:</a:t>
            </a:r>
          </a:p>
          <a:p>
            <a:r>
              <a:rPr lang="en-US" sz="2400" b="0" i="0" dirty="0">
                <a:solidFill>
                  <a:srgbClr val="333333"/>
                </a:solidFill>
                <a:effectLst/>
              </a:rPr>
              <a:t>Set 120 F, then click the down arrow.</a:t>
            </a:r>
          </a:p>
          <a:p>
            <a:r>
              <a:rPr lang="en-US" sz="2400" b="0" i="0" dirty="0">
                <a:solidFill>
                  <a:srgbClr val="333333"/>
                </a:solidFill>
                <a:effectLst/>
              </a:rPr>
              <a:t>F changes to 119, and C is updated to 48.</a:t>
            </a:r>
          </a:p>
          <a:p>
            <a:r>
              <a:rPr lang="en-US" sz="2400" b="0" i="0" dirty="0">
                <a:solidFill>
                  <a:srgbClr val="333333"/>
                </a:solidFill>
                <a:effectLst/>
              </a:rPr>
              <a:t>48 C converts to 118 F, so F changes again to 118.</a:t>
            </a:r>
          </a:p>
          <a:p>
            <a:r>
              <a:rPr lang="en-US" sz="2400" b="0" i="0" dirty="0">
                <a:solidFill>
                  <a:srgbClr val="333333"/>
                </a:solidFill>
                <a:effectLst/>
              </a:rPr>
              <a:t>Fortunately 118 F is still 48 C, so the updates stop there.</a:t>
            </a:r>
          </a:p>
          <a:p>
            <a:pPr marL="0" indent="0">
              <a:buNone/>
            </a:pPr>
            <a:endParaRPr lang="en-US" sz="100" b="0" i="0" dirty="0">
              <a:solidFill>
                <a:srgbClr val="333333"/>
              </a:solidFill>
              <a:effectLst/>
            </a:endParaRPr>
          </a:p>
          <a:p>
            <a:pPr marL="0" indent="0" algn="l">
              <a:buNone/>
            </a:pPr>
            <a:r>
              <a:rPr lang="en-US" sz="2400" b="0" i="0" dirty="0">
                <a:solidFill>
                  <a:srgbClr val="333333"/>
                </a:solidFill>
                <a:effectLst/>
              </a:rPr>
              <a:t>There’s no way around this problem because you have one idea (the temperature) with two expressions in the app (Celsius and Fahrenheit). Here we are lucky that cycle quickly converges to a value that satisfies both constraints. In general, you are better off avoiding these situations, unless you are willing to very carefully </a:t>
            </a:r>
            <a:r>
              <a:rPr lang="en-US" sz="2400" b="0" i="0" dirty="0" err="1">
                <a:solidFill>
                  <a:srgbClr val="333333"/>
                </a:solidFill>
                <a:effectLst/>
              </a:rPr>
              <a:t>analyse</a:t>
            </a:r>
            <a:r>
              <a:rPr lang="en-US" sz="2400" b="0" i="0" dirty="0">
                <a:solidFill>
                  <a:srgbClr val="333333"/>
                </a:solidFill>
                <a:effectLst/>
              </a:rPr>
              <a:t> the convergence properties of the underlying dynamic system that you’ve created.</a:t>
            </a:r>
          </a:p>
          <a:p>
            <a:pPr marL="0" indent="0">
              <a:buNone/>
            </a:pPr>
            <a:endParaRPr lang="en-US" sz="2400" dirty="0"/>
          </a:p>
        </p:txBody>
      </p:sp>
      <p:pic>
        <p:nvPicPr>
          <p:cNvPr id="5" name="Picture 4">
            <a:extLst>
              <a:ext uri="{FF2B5EF4-FFF2-40B4-BE49-F238E27FC236}">
                <a16:creationId xmlns:a16="http://schemas.microsoft.com/office/drawing/2014/main" id="{970A863F-9A3B-403A-A8D3-721ECD75BDEC}"/>
              </a:ext>
            </a:extLst>
          </p:cNvPr>
          <p:cNvPicPr>
            <a:picLocks noChangeAspect="1"/>
          </p:cNvPicPr>
          <p:nvPr/>
        </p:nvPicPr>
        <p:blipFill rotWithShape="1">
          <a:blip r:embed="rId3"/>
          <a:srcRect t="3333" b="74638"/>
          <a:stretch/>
        </p:blipFill>
        <p:spPr>
          <a:xfrm>
            <a:off x="-3" y="588580"/>
            <a:ext cx="12192000" cy="1510748"/>
          </a:xfrm>
          <a:prstGeom prst="rect">
            <a:avLst/>
          </a:prstGeom>
        </p:spPr>
      </p:pic>
    </p:spTree>
    <p:extLst>
      <p:ext uri="{BB962C8B-B14F-4D97-AF65-F5344CB8AC3E}">
        <p14:creationId xmlns:p14="http://schemas.microsoft.com/office/powerpoint/2010/main" val="1827530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7</a:t>
            </a:r>
            <a:r>
              <a:rPr lang="az-Latn-AZ" sz="2000" b="1" dirty="0">
                <a:latin typeface="Lucida Console" panose="020B0609040504020204" pitchFamily="49" charset="0"/>
              </a:rPr>
              <a:t>.</a:t>
            </a:r>
            <a:r>
              <a:rPr lang="en-US" sz="2000" b="1" dirty="0">
                <a:latin typeface="Lucida Console" panose="020B0609040504020204" pitchFamily="49" charset="0"/>
              </a:rPr>
              <a:t>2</a:t>
            </a:r>
            <a:r>
              <a:rPr lang="az-Latn-AZ" sz="2000" b="1" dirty="0">
                <a:latin typeface="Lucida Console" panose="020B0609040504020204" pitchFamily="49" charset="0"/>
              </a:rPr>
              <a:t>)Dynamic visibility</a:t>
            </a:r>
            <a:r>
              <a:rPr lang="en-US" sz="2000" b="1" dirty="0">
                <a:latin typeface="Lucida Console" panose="020B0609040504020204" pitchFamily="49" charset="0"/>
              </a:rPr>
              <a:t> (1.Inter-related inputs)</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4303643"/>
            <a:ext cx="11857333" cy="25361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pic>
        <p:nvPicPr>
          <p:cNvPr id="6" name="Picture 5">
            <a:extLst>
              <a:ext uri="{FF2B5EF4-FFF2-40B4-BE49-F238E27FC236}">
                <a16:creationId xmlns:a16="http://schemas.microsoft.com/office/drawing/2014/main" id="{1D736BA2-C01A-40CD-A4F2-62587DFA3CA5}"/>
              </a:ext>
            </a:extLst>
          </p:cNvPr>
          <p:cNvPicPr>
            <a:picLocks noChangeAspect="1"/>
          </p:cNvPicPr>
          <p:nvPr/>
        </p:nvPicPr>
        <p:blipFill rotWithShape="1">
          <a:blip r:embed="rId3"/>
          <a:srcRect t="3333" b="40290"/>
          <a:stretch/>
        </p:blipFill>
        <p:spPr>
          <a:xfrm>
            <a:off x="0" y="588580"/>
            <a:ext cx="12192000" cy="3866322"/>
          </a:xfrm>
          <a:prstGeom prst="rect">
            <a:avLst/>
          </a:prstGeom>
        </p:spPr>
      </p:pic>
    </p:spTree>
    <p:extLst>
      <p:ext uri="{BB962C8B-B14F-4D97-AF65-F5344CB8AC3E}">
        <p14:creationId xmlns:p14="http://schemas.microsoft.com/office/powerpoint/2010/main" val="3489925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FDE75D-72BB-46C8-9C23-E4057632E08A}"/>
              </a:ext>
            </a:extLst>
          </p:cNvPr>
          <p:cNvSpPr>
            <a:spLocks noGrp="1"/>
          </p:cNvSpPr>
          <p:nvPr>
            <p:ph idx="1"/>
          </p:nvPr>
        </p:nvSpPr>
        <p:spPr>
          <a:xfrm>
            <a:off x="139147" y="516835"/>
            <a:ext cx="11897139" cy="5660128"/>
          </a:xfrm>
        </p:spPr>
        <p:txBody>
          <a:bodyPr>
            <a:normAutofit/>
          </a:bodyPr>
          <a:lstStyle/>
          <a:p>
            <a:pPr marL="0" indent="0">
              <a:buNone/>
            </a:pPr>
            <a:r>
              <a:rPr kumimoji="0" lang="en-US" altLang="en-US" sz="2400" b="0" i="0" u="none" strike="noStrike" cap="none" normalizeH="0" baseline="0" dirty="0">
                <a:ln>
                  <a:noFill/>
                </a:ln>
                <a:solidFill>
                  <a:srgbClr val="333333"/>
                </a:solidFill>
                <a:effectLst/>
                <a:latin typeface="+mn-lt"/>
              </a:rPr>
              <a:t>Imagine that you want an app that allows the user to simulate from the normal, uniform, and exponential distributions. Each distribution has different parameters, so we’ll need some way to show different controls for different distributions. Here, I’ll put the unique user interface for each distribution in its own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tabPanel</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and then arrange the three tabs into a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tabsetPanel</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a:t>
            </a:r>
            <a:r>
              <a:rPr kumimoji="0" lang="en-US" altLang="en-US" sz="2400" b="0" i="0" u="none" strike="noStrike" cap="none" normalizeH="0" baseline="0" dirty="0">
                <a:ln>
                  <a:noFill/>
                </a:ln>
                <a:solidFill>
                  <a:schemeClr val="tx1"/>
                </a:solidFill>
                <a:effectLst/>
                <a:latin typeface="+mn-lt"/>
              </a:rPr>
              <a:t> </a:t>
            </a:r>
          </a:p>
          <a:p>
            <a:pPr marL="0" indent="0">
              <a:buNone/>
            </a:pPr>
            <a:endParaRPr lang="en-US" altLang="en-US" sz="2400" dirty="0">
              <a:solidFill>
                <a:srgbClr val="333333"/>
              </a:solidFill>
            </a:endParaRPr>
          </a:p>
          <a:p>
            <a:pPr marL="0" indent="0">
              <a:buNone/>
            </a:pPr>
            <a:r>
              <a:rPr kumimoji="0" lang="en-US" altLang="en-US" sz="2400" b="0" i="0" u="none" strike="noStrike" cap="none" normalizeH="0" baseline="0" dirty="0">
                <a:ln>
                  <a:noFill/>
                </a:ln>
                <a:solidFill>
                  <a:srgbClr val="333333"/>
                </a:solidFill>
                <a:effectLst/>
                <a:latin typeface="+mn-lt"/>
              </a:rPr>
              <a:t>Note that I’ve carefully matched the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choices</a:t>
            </a:r>
            <a:r>
              <a:rPr kumimoji="0" lang="en-US" altLang="en-US" sz="2400" b="0" i="0" u="none" strike="noStrike" cap="none" normalizeH="0" baseline="0" dirty="0">
                <a:ln>
                  <a:noFill/>
                </a:ln>
                <a:solidFill>
                  <a:srgbClr val="333333"/>
                </a:solidFill>
                <a:effectLst/>
                <a:latin typeface="+mn-lt"/>
              </a:rPr>
              <a:t> in</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input$dist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to the names of the tab panels. That makes it easy to write the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observeEvent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code below that automatically switches controls when the distribution changes. The rest of the app uses techniques that you’re already familiar with.</a:t>
            </a:r>
            <a:r>
              <a:rPr kumimoji="0" lang="en-US" altLang="en-US" sz="2400" b="0" i="0" u="none" strike="noStrike" cap="none" normalizeH="0" baseline="0" dirty="0">
                <a:ln>
                  <a:noFill/>
                </a:ln>
                <a:solidFill>
                  <a:schemeClr val="tx1"/>
                </a:solidFill>
                <a:effectLst/>
                <a:latin typeface="+mn-lt"/>
              </a:rPr>
              <a:t> </a:t>
            </a:r>
          </a:p>
          <a:p>
            <a:pPr marL="0" indent="0">
              <a:buNone/>
            </a:pPr>
            <a:endParaRPr lang="en-US" sz="2400" dirty="0"/>
          </a:p>
        </p:txBody>
      </p:sp>
    </p:spTree>
    <p:extLst>
      <p:ext uri="{BB962C8B-B14F-4D97-AF65-F5344CB8AC3E}">
        <p14:creationId xmlns:p14="http://schemas.microsoft.com/office/powerpoint/2010/main" val="3943468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7</a:t>
            </a:r>
            <a:r>
              <a:rPr lang="az-Latn-AZ" sz="2000" b="1" dirty="0">
                <a:latin typeface="Lucida Console" panose="020B0609040504020204" pitchFamily="49" charset="0"/>
              </a:rPr>
              <a:t>.</a:t>
            </a:r>
            <a:r>
              <a:rPr lang="en-US" sz="2000" b="1" dirty="0">
                <a:latin typeface="Lucida Console" panose="020B0609040504020204" pitchFamily="49" charset="0"/>
              </a:rPr>
              <a:t>3</a:t>
            </a:r>
            <a:r>
              <a:rPr lang="az-Latn-AZ" sz="2000" b="1" dirty="0">
                <a:latin typeface="Lucida Console" panose="020B0609040504020204" pitchFamily="49" charset="0"/>
              </a:rPr>
              <a:t>)Creating UI with code</a:t>
            </a:r>
            <a:endParaRPr lang="en-US" sz="2000" b="1" dirty="0">
              <a:latin typeface="Lucida Console" panose="020B0609040504020204" pitchFamily="49" charset="0"/>
            </a:endParaRP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4303643"/>
            <a:ext cx="11857333" cy="25361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sp>
        <p:nvSpPr>
          <p:cNvPr id="5" name="Content Placeholder 2">
            <a:extLst>
              <a:ext uri="{FF2B5EF4-FFF2-40B4-BE49-F238E27FC236}">
                <a16:creationId xmlns:a16="http://schemas.microsoft.com/office/drawing/2014/main" id="{7E00160D-F29B-42CC-AEED-C0940BCC98AC}"/>
              </a:ext>
            </a:extLst>
          </p:cNvPr>
          <p:cNvSpPr>
            <a:spLocks noGrp="1"/>
          </p:cNvSpPr>
          <p:nvPr>
            <p:ph idx="1"/>
          </p:nvPr>
        </p:nvSpPr>
        <p:spPr>
          <a:xfrm>
            <a:off x="149087" y="588580"/>
            <a:ext cx="11847443" cy="5588383"/>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Sometimes none of the techniques described above gives you the level of dynamism that you need. There’s one last technique that gives you the ability to create any controls (both inputs and outputs) with code in the server function. You’ve always created your UI with code; this technique gives you the ability to re-generate the user interface while the app is running, not just define it when the app starts.</a:t>
            </a:r>
            <a:endParaRPr kumimoji="0" lang="az-Latn-AZ" altLang="en-US" sz="2400" b="0" i="0" u="none" strike="noStrike" cap="none" normalizeH="0" baseline="0" dirty="0">
              <a:ln>
                <a:noFill/>
              </a:ln>
              <a:solidFill>
                <a:srgbClr val="333333"/>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This technique has two components:</a:t>
            </a:r>
            <a:endParaRPr kumimoji="0" lang="en-US" altLang="en-US" sz="2400" b="0" i="0" u="none" strike="noStrike" cap="none" normalizeH="0" baseline="0" dirty="0">
              <a:ln>
                <a:noFill/>
              </a:ln>
              <a:solidFill>
                <a:schemeClr val="tx1"/>
              </a:solidFill>
              <a:effectLst/>
              <a:latin typeface="+mn-lt"/>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latin typeface="+mn-lt"/>
              </a:rPr>
              <a:t>You use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uiOutput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to insert a placeholder in your user interface. This code is run when your app launches and it leaves a “hole” that your server code can later fill in.</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latin typeface="+mn-lt"/>
              </a:rPr>
              <a:t>You use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renderUI</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to fill in the placeholder with UI generated in the server function.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indent="0">
              <a:buNone/>
            </a:pPr>
            <a:endParaRPr lang="en-US" sz="2400" dirty="0"/>
          </a:p>
        </p:txBody>
      </p:sp>
    </p:spTree>
    <p:extLst>
      <p:ext uri="{BB962C8B-B14F-4D97-AF65-F5344CB8AC3E}">
        <p14:creationId xmlns:p14="http://schemas.microsoft.com/office/powerpoint/2010/main" val="3105428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47CA63-DFBA-4C82-9F6C-9E1B403688A6}"/>
              </a:ext>
            </a:extLst>
          </p:cNvPr>
          <p:cNvSpPr>
            <a:spLocks noGrp="1"/>
          </p:cNvSpPr>
          <p:nvPr>
            <p:ph idx="1"/>
          </p:nvPr>
        </p:nvSpPr>
        <p:spPr>
          <a:xfrm>
            <a:off x="149087" y="2703443"/>
            <a:ext cx="11847443" cy="3473520"/>
          </a:xfrm>
        </p:spPr>
        <p:txBody>
          <a:bodyPr>
            <a:noAutofit/>
          </a:bodyPr>
          <a:lstStyle/>
          <a:p>
            <a:pPr marL="0" indent="0">
              <a:buNone/>
            </a:pPr>
            <a:r>
              <a:rPr lang="en-US" sz="2400" b="0" i="0" dirty="0">
                <a:solidFill>
                  <a:srgbClr val="333333"/>
                </a:solidFill>
                <a:effectLst/>
              </a:rPr>
              <a:t>Here’s a simple example to illustrate the basic idea. It dynamically creates a different type of input control depending on an input.</a:t>
            </a:r>
            <a:endParaRPr lang="az-Latn-AZ" sz="2400" b="0" i="0" dirty="0">
              <a:solidFill>
                <a:srgbClr val="333333"/>
              </a:solidFill>
              <a:effectLst/>
            </a:endParaRPr>
          </a:p>
          <a:p>
            <a:pPr marL="0" indent="0">
              <a:buNone/>
            </a:pPr>
            <a:r>
              <a:rPr kumimoji="0" lang="en-US" altLang="en-US" sz="2400" b="0" i="0" u="none" strike="noStrike" cap="none" normalizeH="0" baseline="0" dirty="0">
                <a:ln>
                  <a:noFill/>
                </a:ln>
                <a:solidFill>
                  <a:srgbClr val="333333"/>
                </a:solidFill>
                <a:effectLst/>
                <a:latin typeface="+mn-lt"/>
              </a:rPr>
              <a:t>If you run this code yourself, you’ll notice that it takes a fraction of a second to appear after the app loads. That’s because it’s reactive: the app must load, trigger a reactive event, which calls the server function, yielding HTML to insert into the page. This is one of the downsides of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renderUI</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relying on it too much can create a </a:t>
            </a:r>
            <a:r>
              <a:rPr kumimoji="0" lang="en-US" altLang="en-US" sz="2400" b="0" i="0" u="none" strike="noStrike" cap="none" normalizeH="0" baseline="0" dirty="0" err="1">
                <a:ln>
                  <a:noFill/>
                </a:ln>
                <a:solidFill>
                  <a:srgbClr val="333333"/>
                </a:solidFill>
                <a:effectLst/>
                <a:latin typeface="+mn-lt"/>
              </a:rPr>
              <a:t>laggy</a:t>
            </a:r>
            <a:r>
              <a:rPr kumimoji="0" lang="en-US" altLang="en-US" sz="2400" b="0" i="0" u="none" strike="noStrike" cap="none" normalizeH="0" baseline="0" dirty="0">
                <a:ln>
                  <a:noFill/>
                </a:ln>
                <a:solidFill>
                  <a:srgbClr val="333333"/>
                </a:solidFill>
                <a:effectLst/>
                <a:latin typeface="+mn-lt"/>
              </a:rPr>
              <a:t> UI.</a:t>
            </a:r>
            <a:r>
              <a:rPr kumimoji="0" lang="en-US" altLang="en-US" sz="2400" b="0" i="0" u="none" strike="noStrike" cap="none" normalizeH="0" baseline="0" dirty="0">
                <a:ln>
                  <a:noFill/>
                </a:ln>
                <a:solidFill>
                  <a:schemeClr val="tx1"/>
                </a:solidFill>
                <a:effectLst/>
                <a:latin typeface="+mn-lt"/>
              </a:rPr>
              <a:t> </a:t>
            </a:r>
          </a:p>
          <a:p>
            <a:pPr marL="0" indent="0">
              <a:buNone/>
            </a:pPr>
            <a:endParaRPr lang="en-US" sz="2400" dirty="0"/>
          </a:p>
        </p:txBody>
      </p:sp>
      <p:pic>
        <p:nvPicPr>
          <p:cNvPr id="5" name="Picture 4">
            <a:extLst>
              <a:ext uri="{FF2B5EF4-FFF2-40B4-BE49-F238E27FC236}">
                <a16:creationId xmlns:a16="http://schemas.microsoft.com/office/drawing/2014/main" id="{69421D4B-7BDE-49E0-A5E3-96E32EC82950}"/>
              </a:ext>
            </a:extLst>
          </p:cNvPr>
          <p:cNvPicPr>
            <a:picLocks noChangeAspect="1"/>
          </p:cNvPicPr>
          <p:nvPr/>
        </p:nvPicPr>
        <p:blipFill rotWithShape="1">
          <a:blip r:embed="rId2"/>
          <a:srcRect t="3333" b="60290"/>
          <a:stretch/>
        </p:blipFill>
        <p:spPr>
          <a:xfrm>
            <a:off x="0" y="99392"/>
            <a:ext cx="12192000" cy="2494722"/>
          </a:xfrm>
          <a:prstGeom prst="rect">
            <a:avLst/>
          </a:prstGeom>
        </p:spPr>
      </p:pic>
    </p:spTree>
    <p:extLst>
      <p:ext uri="{BB962C8B-B14F-4D97-AF65-F5344CB8AC3E}">
        <p14:creationId xmlns:p14="http://schemas.microsoft.com/office/powerpoint/2010/main" val="1959185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7</a:t>
            </a:r>
            <a:r>
              <a:rPr lang="az-Latn-AZ" sz="2000" b="1" dirty="0">
                <a:latin typeface="Lucida Console" panose="020B0609040504020204" pitchFamily="49" charset="0"/>
              </a:rPr>
              <a:t>.</a:t>
            </a:r>
            <a:r>
              <a:rPr lang="en-US" sz="2000" b="1" dirty="0">
                <a:latin typeface="Lucida Console" panose="020B0609040504020204" pitchFamily="49" charset="0"/>
              </a:rPr>
              <a:t>3</a:t>
            </a:r>
            <a:r>
              <a:rPr lang="az-Latn-AZ" sz="2000" b="1" dirty="0">
                <a:latin typeface="Lucida Console" panose="020B0609040504020204" pitchFamily="49" charset="0"/>
              </a:rPr>
              <a:t>)Creating UI with code (1.Multiple controls)</a:t>
            </a:r>
            <a:endParaRPr lang="en-US" sz="2000" b="1" dirty="0">
              <a:latin typeface="Lucida Console" panose="020B0609040504020204" pitchFamily="49" charset="0"/>
            </a:endParaRP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4303643"/>
            <a:ext cx="11857333" cy="25361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sp>
        <p:nvSpPr>
          <p:cNvPr id="5" name="Content Placeholder 2">
            <a:extLst>
              <a:ext uri="{FF2B5EF4-FFF2-40B4-BE49-F238E27FC236}">
                <a16:creationId xmlns:a16="http://schemas.microsoft.com/office/drawing/2014/main" id="{7E00160D-F29B-42CC-AEED-C0940BCC98AC}"/>
              </a:ext>
            </a:extLst>
          </p:cNvPr>
          <p:cNvSpPr>
            <a:spLocks noGrp="1"/>
          </p:cNvSpPr>
          <p:nvPr>
            <p:ph idx="1"/>
          </p:nvPr>
        </p:nvSpPr>
        <p:spPr>
          <a:xfrm>
            <a:off x="177221" y="3429000"/>
            <a:ext cx="11847443" cy="3390866"/>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An important use of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renderUI</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is when you need to create an arbitrary number of controls. For example, imagine you’d like the user to be able to supply their own palette of </a:t>
            </a:r>
            <a:r>
              <a:rPr kumimoji="0" lang="en-US" altLang="en-US" sz="2400" b="0" i="0" u="none" strike="noStrike" cap="none" normalizeH="0" baseline="0" dirty="0" err="1">
                <a:ln>
                  <a:noFill/>
                </a:ln>
                <a:solidFill>
                  <a:srgbClr val="333333"/>
                </a:solidFill>
                <a:effectLst/>
                <a:latin typeface="+mn-lt"/>
              </a:rPr>
              <a:t>colours</a:t>
            </a:r>
            <a:r>
              <a:rPr kumimoji="0" lang="en-US" altLang="en-US" sz="2400" b="0" i="0" u="none" strike="noStrike" cap="none" normalizeH="0" baseline="0" dirty="0">
                <a:ln>
                  <a:noFill/>
                </a:ln>
                <a:solidFill>
                  <a:srgbClr val="333333"/>
                </a:solidFill>
                <a:effectLst/>
                <a:latin typeface="+mn-lt"/>
              </a:rPr>
              <a:t>. They’ll first specify how many </a:t>
            </a:r>
            <a:r>
              <a:rPr kumimoji="0" lang="en-US" altLang="en-US" sz="2400" b="0" i="0" u="none" strike="noStrike" cap="none" normalizeH="0" baseline="0" dirty="0" err="1">
                <a:ln>
                  <a:noFill/>
                </a:ln>
                <a:solidFill>
                  <a:srgbClr val="333333"/>
                </a:solidFill>
                <a:effectLst/>
                <a:latin typeface="+mn-lt"/>
              </a:rPr>
              <a:t>colours</a:t>
            </a:r>
            <a:r>
              <a:rPr kumimoji="0" lang="en-US" altLang="en-US" sz="2400" b="0" i="0" u="none" strike="noStrike" cap="none" normalizeH="0" baseline="0" dirty="0">
                <a:ln>
                  <a:noFill/>
                </a:ln>
                <a:solidFill>
                  <a:srgbClr val="333333"/>
                </a:solidFill>
                <a:effectLst/>
                <a:latin typeface="+mn-lt"/>
              </a:rPr>
              <a:t> they want, and then supply a value for each </a:t>
            </a:r>
            <a:r>
              <a:rPr kumimoji="0" lang="en-US" altLang="en-US" sz="2400" b="0" i="0" u="none" strike="noStrike" cap="none" normalizeH="0" baseline="0" dirty="0" err="1">
                <a:ln>
                  <a:noFill/>
                </a:ln>
                <a:solidFill>
                  <a:srgbClr val="333333"/>
                </a:solidFill>
                <a:effectLst/>
                <a:latin typeface="+mn-lt"/>
              </a:rPr>
              <a:t>colour</a:t>
            </a:r>
            <a:r>
              <a:rPr kumimoji="0" lang="en-US" altLang="en-US" sz="2400" b="0" i="0" u="none" strike="noStrike" cap="none" normalizeH="0" baseline="0" dirty="0">
                <a:ln>
                  <a:noFill/>
                </a:ln>
                <a:solidFill>
                  <a:srgbClr val="333333"/>
                </a:solidFill>
                <a:effectLst/>
                <a:latin typeface="+mn-lt"/>
              </a:rPr>
              <a:t>. The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ui</a:t>
            </a:r>
            <a:r>
              <a:rPr kumimoji="0" lang="en-US" altLang="en-US" sz="2400" b="0" i="0" u="none" strike="noStrike" cap="none" normalizeH="0" baseline="0" dirty="0">
                <a:ln>
                  <a:noFill/>
                </a:ln>
                <a:solidFill>
                  <a:srgbClr val="333333"/>
                </a:solidFill>
                <a:effectLst/>
                <a:latin typeface="+mn-lt"/>
              </a:rPr>
              <a:t> is pretty simple: we have a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numericInput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that controls the number of inputs, a</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uiOutput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where the generated text boxes will go, and a</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textOutput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that demonstrates that we’ve plumbed everything together correctly.</a:t>
            </a:r>
            <a:r>
              <a:rPr kumimoji="0" lang="en-US" altLang="en-US" sz="2400" b="0" i="0" u="none" strike="noStrike" cap="none" normalizeH="0" baseline="0" dirty="0">
                <a:ln>
                  <a:noFill/>
                </a:ln>
                <a:solidFill>
                  <a:schemeClr val="tx1"/>
                </a:solidFill>
                <a:effectLst/>
                <a:latin typeface="+mn-lt"/>
              </a:rPr>
              <a:t> </a:t>
            </a:r>
          </a:p>
        </p:txBody>
      </p:sp>
      <p:pic>
        <p:nvPicPr>
          <p:cNvPr id="7" name="Picture 6">
            <a:extLst>
              <a:ext uri="{FF2B5EF4-FFF2-40B4-BE49-F238E27FC236}">
                <a16:creationId xmlns:a16="http://schemas.microsoft.com/office/drawing/2014/main" id="{ABAC9D20-90DF-4388-831E-B64E1B91CC6A}"/>
              </a:ext>
            </a:extLst>
          </p:cNvPr>
          <p:cNvPicPr>
            <a:picLocks noChangeAspect="1"/>
          </p:cNvPicPr>
          <p:nvPr/>
        </p:nvPicPr>
        <p:blipFill rotWithShape="1">
          <a:blip r:embed="rId3"/>
          <a:srcRect t="3189" b="58261"/>
          <a:stretch/>
        </p:blipFill>
        <p:spPr>
          <a:xfrm>
            <a:off x="0" y="588580"/>
            <a:ext cx="12192000" cy="2643810"/>
          </a:xfrm>
          <a:prstGeom prst="rect">
            <a:avLst/>
          </a:prstGeom>
        </p:spPr>
      </p:pic>
    </p:spTree>
    <p:extLst>
      <p:ext uri="{BB962C8B-B14F-4D97-AF65-F5344CB8AC3E}">
        <p14:creationId xmlns:p14="http://schemas.microsoft.com/office/powerpoint/2010/main" val="1764061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9EFBDBF-679F-4EC0-B8AA-BFF30243BFA7}"/>
              </a:ext>
            </a:extLst>
          </p:cNvPr>
          <p:cNvSpPr>
            <a:spLocks noGrp="1"/>
          </p:cNvSpPr>
          <p:nvPr>
            <p:ph idx="1"/>
          </p:nvPr>
        </p:nvSpPr>
        <p:spPr>
          <a:xfrm>
            <a:off x="122582" y="775252"/>
            <a:ext cx="11973340" cy="6082747"/>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There are three key ideas in the server function:</a:t>
            </a:r>
            <a:endParaRPr kumimoji="0" lang="en-US" altLang="en-US" sz="2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rPr>
              <a:t>I create a reactive, </a:t>
            </a:r>
            <a:r>
              <a:rPr lang="en-US" altLang="en-US" sz="2200" dirty="0" err="1">
                <a:solidFill>
                  <a:schemeClr val="accent5">
                    <a:lumMod val="75000"/>
                  </a:schemeClr>
                </a:solidFill>
                <a:latin typeface="Lucida Console" panose="020B0609040504020204" pitchFamily="49" charset="0"/>
              </a:rPr>
              <a:t>col_names</a:t>
            </a:r>
            <a:r>
              <a:rPr lang="en-US" altLang="en-US" sz="2200" dirty="0">
                <a:solidFill>
                  <a:schemeClr val="accent5">
                    <a:lumMod val="75000"/>
                  </a:schemeClr>
                </a:solidFill>
                <a:latin typeface="Lucida Console" panose="020B0609040504020204" pitchFamily="49" charset="0"/>
              </a:rPr>
              <a:t>()</a:t>
            </a:r>
            <a:r>
              <a:rPr kumimoji="0" lang="en-US" altLang="en-US" sz="2400" b="0" i="0" u="none" strike="noStrike" cap="none" normalizeH="0" baseline="0" dirty="0">
                <a:ln>
                  <a:noFill/>
                </a:ln>
                <a:solidFill>
                  <a:srgbClr val="333333"/>
                </a:solidFill>
                <a:effectLst/>
              </a:rPr>
              <a:t>, that generates a character vector giving the name of each of the </a:t>
            </a:r>
            <a:r>
              <a:rPr kumimoji="0" lang="en-US" altLang="en-US" sz="2400" b="0" i="0" u="none" strike="noStrike" cap="none" normalizeH="0" baseline="0" dirty="0" err="1">
                <a:ln>
                  <a:noFill/>
                </a:ln>
                <a:solidFill>
                  <a:srgbClr val="333333"/>
                </a:solidFill>
                <a:effectLst/>
              </a:rPr>
              <a:t>colour</a:t>
            </a:r>
            <a:r>
              <a:rPr kumimoji="0" lang="en-US" altLang="en-US" sz="2400" b="0" i="0" u="none" strike="noStrike" cap="none" normalizeH="0" baseline="0" dirty="0">
                <a:ln>
                  <a:noFill/>
                </a:ln>
                <a:solidFill>
                  <a:srgbClr val="333333"/>
                </a:solidFill>
                <a:effectLst/>
              </a:rPr>
              <a:t> inputs I’m about to generate.</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rPr>
              <a:t>I create the text boxes by using </a:t>
            </a:r>
            <a:r>
              <a:rPr lang="en-US" altLang="en-US" sz="2200" dirty="0">
                <a:solidFill>
                  <a:schemeClr val="accent5">
                    <a:lumMod val="75000"/>
                  </a:schemeClr>
                </a:solidFill>
                <a:latin typeface="Lucida Console" panose="020B0609040504020204" pitchFamily="49" charset="0"/>
              </a:rPr>
              <a:t>map() </a:t>
            </a:r>
            <a:r>
              <a:rPr kumimoji="0" lang="en-US" altLang="en-US" sz="2400" b="0" i="0" u="none" strike="noStrike" cap="none" normalizeH="0" baseline="0" dirty="0">
                <a:ln>
                  <a:noFill/>
                </a:ln>
                <a:solidFill>
                  <a:srgbClr val="333333"/>
                </a:solidFill>
                <a:effectLst/>
              </a:rPr>
              <a:t>to create one </a:t>
            </a:r>
            <a:r>
              <a:rPr lang="en-US" altLang="en-US" sz="2200" dirty="0" err="1">
                <a:solidFill>
                  <a:schemeClr val="accent5">
                    <a:lumMod val="75000"/>
                  </a:schemeClr>
                </a:solidFill>
                <a:latin typeface="Lucida Console" panose="020B0609040504020204" pitchFamily="49" charset="0"/>
              </a:rPr>
              <a:t>textInput</a:t>
            </a:r>
            <a:r>
              <a:rPr lang="en-US" altLang="en-US" sz="2200" dirty="0">
                <a:solidFill>
                  <a:schemeClr val="accent5">
                    <a:lumMod val="75000"/>
                  </a:schemeClr>
                </a:solidFill>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for input in </a:t>
            </a:r>
            <a:r>
              <a:rPr lang="en-US" altLang="en-US" sz="2200" dirty="0" err="1">
                <a:solidFill>
                  <a:schemeClr val="accent5">
                    <a:lumMod val="75000"/>
                  </a:schemeClr>
                </a:solidFill>
                <a:latin typeface="Lucida Console" panose="020B0609040504020204" pitchFamily="49" charset="0"/>
              </a:rPr>
              <a:t>col_names</a:t>
            </a:r>
            <a:r>
              <a:rPr lang="en-US" altLang="en-US" sz="2200" dirty="0">
                <a:solidFill>
                  <a:schemeClr val="accent5">
                    <a:lumMod val="75000"/>
                  </a:schemeClr>
                </a:solidFill>
                <a:latin typeface="Lucida Console" panose="020B0609040504020204" pitchFamily="49" charset="0"/>
              </a:rPr>
              <a:t>()</a:t>
            </a:r>
            <a:r>
              <a:rPr kumimoji="0" lang="en-US" altLang="en-US" sz="2400" b="0" i="0" u="none" strike="noStrike" cap="none" normalizeH="0" baseline="0" dirty="0">
                <a:ln>
                  <a:noFill/>
                </a:ln>
                <a:solidFill>
                  <a:srgbClr val="333333"/>
                </a:solidFill>
                <a:effectLst/>
              </a:rPr>
              <a:t>. </a:t>
            </a:r>
            <a:r>
              <a:rPr lang="en-US" altLang="en-US" sz="2200" dirty="0" err="1">
                <a:solidFill>
                  <a:schemeClr val="accent5">
                    <a:lumMod val="75000"/>
                  </a:schemeClr>
                </a:solidFill>
                <a:latin typeface="Lucida Console" panose="020B0609040504020204" pitchFamily="49" charset="0"/>
              </a:rPr>
              <a:t>output$col</a:t>
            </a:r>
            <a:r>
              <a:rPr lang="en-US" altLang="en-US" sz="2200" dirty="0">
                <a:solidFill>
                  <a:schemeClr val="accent5">
                    <a:lumMod val="75000"/>
                  </a:schemeClr>
                </a:solidFill>
                <a:latin typeface="Lucida Console" panose="020B0609040504020204" pitchFamily="49" charset="0"/>
              </a:rPr>
              <a:t> &lt;- </a:t>
            </a:r>
            <a:r>
              <a:rPr lang="en-US" altLang="en-US" sz="2200" dirty="0" err="1">
                <a:solidFill>
                  <a:schemeClr val="accent5">
                    <a:lumMod val="75000"/>
                  </a:schemeClr>
                </a:solidFill>
                <a:latin typeface="Lucida Console" panose="020B0609040504020204" pitchFamily="49" charset="0"/>
              </a:rPr>
              <a:t>renderUI</a:t>
            </a:r>
            <a:r>
              <a:rPr lang="en-US" altLang="en-US" sz="2200" dirty="0">
                <a:solidFill>
                  <a:schemeClr val="accent5">
                    <a:lumMod val="75000"/>
                  </a:schemeClr>
                </a:solidFill>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inserts these textboxes in the UI placeholder that I created earlier.</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rPr>
              <a:t>To generate the output, I need to use </a:t>
            </a:r>
            <a:r>
              <a:rPr kumimoji="0" lang="en-US" altLang="en-US" sz="2400" b="0" i="0" u="none" strike="noStrike" cap="none" normalizeH="0" baseline="0" dirty="0" err="1">
                <a:ln>
                  <a:noFill/>
                </a:ln>
                <a:solidFill>
                  <a:srgbClr val="333333"/>
                </a:solidFill>
                <a:effectLst/>
              </a:rPr>
              <a:t>use</a:t>
            </a:r>
            <a:r>
              <a:rPr kumimoji="0" lang="en-US" altLang="en-US" sz="2400" b="0" i="0" u="none" strike="noStrike" cap="none" normalizeH="0" baseline="0" dirty="0">
                <a:ln>
                  <a:noFill/>
                </a:ln>
                <a:solidFill>
                  <a:srgbClr val="333333"/>
                </a:solidFill>
                <a:effectLst/>
              </a:rPr>
              <a:t> a new trick. So far we’ve always accessed the components of </a:t>
            </a:r>
            <a:r>
              <a:rPr lang="en-US" altLang="en-US" sz="2200" dirty="0">
                <a:solidFill>
                  <a:schemeClr val="accent5">
                    <a:lumMod val="75000"/>
                  </a:schemeClr>
                </a:solidFill>
                <a:latin typeface="Lucida Console" panose="020B0609040504020204" pitchFamily="49" charset="0"/>
              </a:rPr>
              <a:t>input </a:t>
            </a:r>
            <a:r>
              <a:rPr kumimoji="0" lang="en-US" altLang="en-US" sz="2400" b="0" i="0" u="none" strike="noStrike" cap="none" normalizeH="0" baseline="0" dirty="0">
                <a:ln>
                  <a:noFill/>
                </a:ln>
                <a:solidFill>
                  <a:srgbClr val="333333"/>
                </a:solidFill>
                <a:effectLst/>
              </a:rPr>
              <a:t>with </a:t>
            </a:r>
            <a:r>
              <a:rPr lang="en-US" altLang="en-US" sz="2200" dirty="0">
                <a:solidFill>
                  <a:schemeClr val="accent5">
                    <a:lumMod val="75000"/>
                  </a:schemeClr>
                </a:solidFill>
                <a:latin typeface="Lucida Console" panose="020B0609040504020204" pitchFamily="49" charset="0"/>
              </a:rPr>
              <a:t>$</a:t>
            </a:r>
            <a:r>
              <a:rPr kumimoji="0" lang="en-US" altLang="en-US" sz="2400" b="0" i="0" u="none" strike="noStrike" cap="none" normalizeH="0" baseline="0" dirty="0">
                <a:ln>
                  <a:noFill/>
                </a:ln>
                <a:solidFill>
                  <a:srgbClr val="333333"/>
                </a:solidFill>
                <a:effectLst/>
              </a:rPr>
              <a:t>, e.g. </a:t>
            </a:r>
            <a:r>
              <a:rPr lang="en-US" altLang="en-US" sz="2200" dirty="0">
                <a:solidFill>
                  <a:schemeClr val="accent5">
                    <a:lumMod val="75000"/>
                  </a:schemeClr>
                </a:solidFill>
                <a:latin typeface="Lucida Console" panose="020B0609040504020204" pitchFamily="49" charset="0"/>
              </a:rPr>
              <a:t>input$col1</a:t>
            </a:r>
            <a:r>
              <a:rPr kumimoji="0" lang="en-US" altLang="en-US" sz="2400" b="0" i="0" u="none" strike="noStrike" cap="none" normalizeH="0" baseline="0" dirty="0">
                <a:ln>
                  <a:noFill/>
                </a:ln>
                <a:solidFill>
                  <a:srgbClr val="333333"/>
                </a:solidFill>
                <a:effectLst/>
              </a:rPr>
              <a:t>. But here we have the input names in a character vector, like </a:t>
            </a:r>
            <a:r>
              <a:rPr lang="en-US" altLang="en-US" sz="2200" dirty="0">
                <a:solidFill>
                  <a:schemeClr val="accent5">
                    <a:lumMod val="75000"/>
                  </a:schemeClr>
                </a:solidFill>
                <a:latin typeface="Lucida Console" panose="020B0609040504020204" pitchFamily="49" charset="0"/>
              </a:rPr>
              <a:t>var &lt;- "col1"</a:t>
            </a:r>
            <a:r>
              <a:rPr kumimoji="0" lang="en-US" altLang="en-US" sz="2400" b="0" i="0" u="none" strike="noStrike" cap="none" normalizeH="0" baseline="0" dirty="0">
                <a:ln>
                  <a:noFill/>
                </a:ln>
                <a:solidFill>
                  <a:srgbClr val="333333"/>
                </a:solidFill>
                <a:effectLst/>
              </a:rPr>
              <a:t>. </a:t>
            </a:r>
            <a:r>
              <a:rPr lang="en-US" altLang="en-US" sz="2200" dirty="0">
                <a:solidFill>
                  <a:schemeClr val="accent5">
                    <a:lumMod val="75000"/>
                  </a:schemeClr>
                </a:solidFill>
                <a:latin typeface="Lucida Console" panose="020B0609040504020204" pitchFamily="49" charset="0"/>
              </a:rPr>
              <a:t>$</a:t>
            </a:r>
            <a:r>
              <a:rPr kumimoji="0" lang="en-US" altLang="en-US" sz="2400" b="0" i="0" u="none" strike="noStrike" cap="none" normalizeH="0" baseline="0" dirty="0">
                <a:ln>
                  <a:noFill/>
                </a:ln>
                <a:solidFill>
                  <a:srgbClr val="333333"/>
                </a:solidFill>
                <a:effectLst/>
              </a:rPr>
              <a:t> no longer works in this scenario, so we need to </a:t>
            </a:r>
            <a:r>
              <a:rPr kumimoji="0" lang="en-US" altLang="en-US" sz="2400" b="0" i="0" u="none" strike="noStrike" cap="none" normalizeH="0" baseline="0" dirty="0" err="1">
                <a:ln>
                  <a:noFill/>
                </a:ln>
                <a:solidFill>
                  <a:srgbClr val="333333"/>
                </a:solidFill>
                <a:effectLst/>
              </a:rPr>
              <a:t>swich</a:t>
            </a:r>
            <a:r>
              <a:rPr kumimoji="0" lang="en-US" altLang="en-US" sz="2400" b="0" i="0" u="none" strike="noStrike" cap="none" normalizeH="0" baseline="0" dirty="0">
                <a:ln>
                  <a:noFill/>
                </a:ln>
                <a:solidFill>
                  <a:srgbClr val="333333"/>
                </a:solidFill>
                <a:effectLst/>
              </a:rPr>
              <a:t> to </a:t>
            </a:r>
            <a:r>
              <a:rPr lang="en-US" altLang="en-US" sz="2200" dirty="0">
                <a:solidFill>
                  <a:schemeClr val="accent5">
                    <a:lumMod val="75000"/>
                  </a:schemeClr>
                </a:solidFill>
                <a:latin typeface="Lucida Console" panose="020B0609040504020204" pitchFamily="49" charset="0"/>
              </a:rPr>
              <a:t>[[</a:t>
            </a:r>
            <a:r>
              <a:rPr kumimoji="0" lang="en-US" altLang="en-US" sz="2400" b="0" i="0" u="none" strike="noStrike" cap="none" normalizeH="0" baseline="0" dirty="0">
                <a:ln>
                  <a:noFill/>
                </a:ln>
                <a:solidFill>
                  <a:srgbClr val="333333"/>
                </a:solidFill>
                <a:effectLst/>
              </a:rPr>
              <a:t>, i.e. </a:t>
            </a:r>
            <a:r>
              <a:rPr lang="en-US" altLang="en-US" sz="2200" dirty="0">
                <a:solidFill>
                  <a:schemeClr val="accent5">
                    <a:lumMod val="75000"/>
                  </a:schemeClr>
                </a:solidFill>
                <a:latin typeface="Lucida Console" panose="020B0609040504020204" pitchFamily="49" charset="0"/>
              </a:rPr>
              <a:t>input[[var]]</a:t>
            </a:r>
            <a:r>
              <a:rPr kumimoji="0" lang="en-US" altLang="en-US" sz="2400" b="0" i="0" u="none" strike="noStrike" cap="none" normalizeH="0" baseline="0" dirty="0">
                <a:ln>
                  <a:noFill/>
                </a:ln>
                <a:solidFill>
                  <a:srgbClr val="333333"/>
                </a:solidFill>
                <a:effectLst/>
              </a:rPr>
              <a:t>. I use </a:t>
            </a:r>
            <a:r>
              <a:rPr lang="en-US" altLang="en-US" sz="2200" dirty="0" err="1">
                <a:solidFill>
                  <a:schemeClr val="accent5">
                    <a:lumMod val="75000"/>
                  </a:schemeClr>
                </a:solidFill>
                <a:latin typeface="Lucida Console" panose="020B0609040504020204" pitchFamily="49" charset="0"/>
              </a:rPr>
              <a:t>map_chr</a:t>
            </a:r>
            <a:r>
              <a:rPr lang="en-US" altLang="en-US" sz="2200" dirty="0">
                <a:solidFill>
                  <a:schemeClr val="accent5">
                    <a:lumMod val="75000"/>
                  </a:schemeClr>
                </a:solidFill>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to collect all values into a character vector, and display that in </a:t>
            </a:r>
            <a:r>
              <a:rPr lang="en-US" altLang="en-US" sz="2200" dirty="0" err="1">
                <a:solidFill>
                  <a:schemeClr val="accent5">
                    <a:lumMod val="75000"/>
                  </a:schemeClr>
                </a:solidFill>
                <a:latin typeface="Lucida Console" panose="020B0609040504020204" pitchFamily="49" charset="0"/>
              </a:rPr>
              <a:t>output$palette</a:t>
            </a:r>
            <a:r>
              <a:rPr kumimoji="0" lang="en-US" altLang="en-US" sz="2400" b="0" i="0" u="none" strike="noStrike" cap="none" normalizeH="0" baseline="0" dirty="0">
                <a:ln>
                  <a:noFill/>
                </a:ln>
                <a:solidFill>
                  <a:srgbClr val="333333"/>
                </a:solidFill>
                <a:effectLst/>
              </a:rPr>
              <a:t>.</a:t>
            </a:r>
          </a:p>
          <a:p>
            <a:pPr marL="0" indent="0">
              <a:buNone/>
            </a:pPr>
            <a:endParaRPr lang="en-US" sz="2400" dirty="0"/>
          </a:p>
        </p:txBody>
      </p:sp>
    </p:spTree>
    <p:extLst>
      <p:ext uri="{BB962C8B-B14F-4D97-AF65-F5344CB8AC3E}">
        <p14:creationId xmlns:p14="http://schemas.microsoft.com/office/powerpoint/2010/main" val="1826475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7</a:t>
            </a:r>
            <a:r>
              <a:rPr lang="az-Latn-AZ" sz="2000" b="1" dirty="0">
                <a:latin typeface="Lucida Console" panose="020B0609040504020204" pitchFamily="49" charset="0"/>
              </a:rPr>
              <a:t>.</a:t>
            </a:r>
            <a:r>
              <a:rPr lang="en-US" sz="2000" b="1" dirty="0">
                <a:latin typeface="Lucida Console" panose="020B0609040504020204" pitchFamily="49" charset="0"/>
              </a:rPr>
              <a:t>3</a:t>
            </a:r>
            <a:r>
              <a:rPr lang="az-Latn-AZ" sz="2000" b="1" dirty="0">
                <a:latin typeface="Lucida Console" panose="020B0609040504020204" pitchFamily="49" charset="0"/>
              </a:rPr>
              <a:t>)Creating UI with code (</a:t>
            </a:r>
            <a:r>
              <a:rPr lang="en-US" sz="2000" b="1" dirty="0">
                <a:latin typeface="Lucida Console" panose="020B0609040504020204" pitchFamily="49" charset="0"/>
              </a:rPr>
              <a:t>2</a:t>
            </a:r>
            <a:r>
              <a:rPr lang="az-Latn-AZ" sz="2000" b="1" dirty="0">
                <a:latin typeface="Lucida Console" panose="020B0609040504020204" pitchFamily="49" charset="0"/>
              </a:rPr>
              <a:t>.Dynamic filtering)</a:t>
            </a:r>
            <a:endParaRPr lang="en-US" sz="2000" b="1" dirty="0">
              <a:latin typeface="Lucida Console" panose="020B0609040504020204" pitchFamily="49" charset="0"/>
            </a:endParaRP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4303643"/>
            <a:ext cx="11857333" cy="25361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sp>
        <p:nvSpPr>
          <p:cNvPr id="5" name="Content Placeholder 2">
            <a:extLst>
              <a:ext uri="{FF2B5EF4-FFF2-40B4-BE49-F238E27FC236}">
                <a16:creationId xmlns:a16="http://schemas.microsoft.com/office/drawing/2014/main" id="{7E00160D-F29B-42CC-AEED-C0940BCC98AC}"/>
              </a:ext>
            </a:extLst>
          </p:cNvPr>
          <p:cNvSpPr>
            <a:spLocks noGrp="1"/>
          </p:cNvSpPr>
          <p:nvPr>
            <p:ph idx="1"/>
          </p:nvPr>
        </p:nvSpPr>
        <p:spPr>
          <a:xfrm>
            <a:off x="177221" y="588580"/>
            <a:ext cx="11847443" cy="6231285"/>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To finish off the chapter, I’m going to create an app that lets you dynamically filter any data frame. Each numeric variable will get a range slider and each factor variable will get a multi-select, so (e.g.) if a data frame has three numeric variables and two factors, the app will have three sliders and two select boxes.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I’ll start with a function that creates the UI for a single variable. It’ll return a range slider for numeric inputs, a multi-select for factor inputs, and </a:t>
            </a:r>
            <a:r>
              <a:rPr lang="en-US" altLang="en-US" sz="2200" dirty="0">
                <a:solidFill>
                  <a:schemeClr val="accent5">
                    <a:lumMod val="75000"/>
                  </a:schemeClr>
                </a:solidFill>
                <a:latin typeface="Lucida Console" panose="020B0609040504020204" pitchFamily="49" charset="0"/>
              </a:rPr>
              <a:t>NULL</a:t>
            </a:r>
            <a:r>
              <a:rPr kumimoji="0" lang="en-US" altLang="en-US" sz="2400" b="0" i="0" u="none" strike="noStrike" cap="none" normalizeH="0" baseline="0" dirty="0">
                <a:ln>
                  <a:noFill/>
                </a:ln>
                <a:solidFill>
                  <a:srgbClr val="333333"/>
                </a:solidFill>
                <a:effectLst/>
                <a:latin typeface="+mn-lt"/>
              </a:rPr>
              <a:t> (nothing) for all other types.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333333"/>
              </a:solidFill>
            </a:endParaRPr>
          </a:p>
          <a:p>
            <a:pPr marL="0" indent="0" eaLnBrk="0" fontAlgn="base" hangingPunct="0">
              <a:lnSpc>
                <a:spcPct val="100000"/>
              </a:lnSpc>
              <a:spcBef>
                <a:spcPct val="0"/>
              </a:spcBef>
              <a:spcAft>
                <a:spcPct val="0"/>
              </a:spcAft>
              <a:buNone/>
            </a:pPr>
            <a:r>
              <a:rPr lang="en-US" sz="2400" b="0" i="0" dirty="0">
                <a:solidFill>
                  <a:srgbClr val="333333"/>
                </a:solidFill>
                <a:effectLst/>
                <a:latin typeface="+mn-lt"/>
              </a:rPr>
              <a:t>And then I’ll write the server side equivalent of this function: it takes the variable and value of the input control, and returns a logical vector saying whether or not to include each observation. I return a logical vector here because it’ll make it easy to combine the results from multiple columns.</a:t>
            </a:r>
          </a:p>
          <a:p>
            <a:pPr marL="0" indent="0" eaLnBrk="0" fontAlgn="base" hangingPunct="0">
              <a:lnSpc>
                <a:spcPct val="100000"/>
              </a:lnSpc>
              <a:spcBef>
                <a:spcPct val="0"/>
              </a:spcBef>
              <a:spcAft>
                <a:spcPct val="0"/>
              </a:spcAft>
              <a:buNone/>
            </a:pPr>
            <a:endParaRPr kumimoji="0" lang="en-US" altLang="en-US" sz="2000" u="none" strike="noStrike" cap="none" normalizeH="0" baseline="0" dirty="0">
              <a:ln>
                <a:noFill/>
              </a:ln>
              <a:solidFill>
                <a:srgbClr val="333333"/>
              </a:solidFill>
            </a:endParaRPr>
          </a:p>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I can then use these functions “by hand” to generate a simple filtering UI for the </a:t>
            </a:r>
            <a:r>
              <a:rPr lang="en-US" altLang="en-US" sz="2200" dirty="0">
                <a:solidFill>
                  <a:schemeClr val="accent5">
                    <a:lumMod val="75000"/>
                  </a:schemeClr>
                </a:solidFill>
                <a:latin typeface="Lucida Console" panose="020B0609040504020204" pitchFamily="49" charset="0"/>
              </a:rPr>
              <a:t>iris</a:t>
            </a:r>
            <a:r>
              <a:rPr kumimoji="0" lang="en-US" altLang="en-US" sz="2400" b="0" i="0" u="none" strike="noStrike" cap="none" normalizeH="0" baseline="0" dirty="0">
                <a:ln>
                  <a:noFill/>
                </a:ln>
                <a:solidFill>
                  <a:srgbClr val="333333"/>
                </a:solidFill>
                <a:effectLst/>
                <a:latin typeface="+mn-lt"/>
              </a:rPr>
              <a:t> dataset:</a:t>
            </a:r>
            <a:r>
              <a:rPr kumimoji="0" lang="en-US" altLang="en-US" sz="2400" b="0" i="0" u="none" strike="noStrike" cap="none" normalizeH="0" baseline="0" dirty="0">
                <a:ln>
                  <a:noFill/>
                </a:ln>
                <a:solidFill>
                  <a:schemeClr val="tx1"/>
                </a:solidFill>
                <a:effectLst/>
                <a:latin typeface="+mn-lt"/>
              </a:rPr>
              <a:t> </a:t>
            </a: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89329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15652F-E54E-4D54-A32A-9866525AA32C}"/>
              </a:ext>
            </a:extLst>
          </p:cNvPr>
          <p:cNvPicPr>
            <a:picLocks noGrp="1" noChangeAspect="1"/>
          </p:cNvPicPr>
          <p:nvPr>
            <p:ph idx="1"/>
          </p:nvPr>
        </p:nvPicPr>
        <p:blipFill rotWithShape="1">
          <a:blip r:embed="rId2"/>
          <a:srcRect t="3045" b="39299"/>
          <a:stretch/>
        </p:blipFill>
        <p:spPr>
          <a:xfrm>
            <a:off x="95771" y="89451"/>
            <a:ext cx="11952028" cy="3876262"/>
          </a:xfrm>
        </p:spPr>
      </p:pic>
      <p:sp>
        <p:nvSpPr>
          <p:cNvPr id="6" name="Content Placeholder 2">
            <a:extLst>
              <a:ext uri="{FF2B5EF4-FFF2-40B4-BE49-F238E27FC236}">
                <a16:creationId xmlns:a16="http://schemas.microsoft.com/office/drawing/2014/main" id="{B57B0D2C-F017-4267-8FD1-372AA7353C94}"/>
              </a:ext>
            </a:extLst>
          </p:cNvPr>
          <p:cNvSpPr txBox="1">
            <a:spLocks/>
          </p:cNvSpPr>
          <p:nvPr/>
        </p:nvSpPr>
        <p:spPr>
          <a:xfrm>
            <a:off x="128185" y="4353339"/>
            <a:ext cx="11887200" cy="2415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400" dirty="0">
                <a:solidFill>
                  <a:srgbClr val="333333"/>
                </a:solidFill>
              </a:rPr>
              <a:t>You might notice that I got sick of copying and pasting so the app only works with three columns. I can make it work with all the columns by using a little functional programming:</a:t>
            </a:r>
            <a:endParaRPr lang="en-US" altLang="en-US" sz="2400" dirty="0"/>
          </a:p>
          <a:p>
            <a:pPr eaLnBrk="0" fontAlgn="base" hangingPunct="0">
              <a:lnSpc>
                <a:spcPct val="100000"/>
              </a:lnSpc>
              <a:spcBef>
                <a:spcPct val="0"/>
              </a:spcBef>
              <a:spcAft>
                <a:spcPct val="0"/>
              </a:spcAft>
            </a:pPr>
            <a:r>
              <a:rPr lang="en-US" altLang="en-US" sz="2400" dirty="0">
                <a:solidFill>
                  <a:srgbClr val="333333"/>
                </a:solidFill>
              </a:rPr>
              <a:t>In </a:t>
            </a:r>
            <a:r>
              <a:rPr lang="en-US" altLang="en-US" sz="2200" dirty="0" err="1">
                <a:solidFill>
                  <a:schemeClr val="accent5">
                    <a:lumMod val="75000"/>
                  </a:schemeClr>
                </a:solidFill>
                <a:latin typeface="Lucida Console" panose="020B0609040504020204" pitchFamily="49" charset="0"/>
              </a:rPr>
              <a:t>ui</a:t>
            </a:r>
            <a:r>
              <a:rPr lang="en-US" altLang="en-US" sz="2400" dirty="0">
                <a:solidFill>
                  <a:srgbClr val="333333"/>
                </a:solidFill>
              </a:rPr>
              <a:t> use </a:t>
            </a:r>
            <a:r>
              <a:rPr lang="en-US" altLang="en-US" sz="2200" dirty="0">
                <a:solidFill>
                  <a:schemeClr val="accent5">
                    <a:lumMod val="75000"/>
                  </a:schemeClr>
                </a:solidFill>
                <a:latin typeface="Lucida Console" panose="020B0609040504020204" pitchFamily="49" charset="0"/>
              </a:rPr>
              <a:t>map() </a:t>
            </a:r>
            <a:r>
              <a:rPr lang="en-US" altLang="en-US" sz="2400" dirty="0">
                <a:solidFill>
                  <a:srgbClr val="333333"/>
                </a:solidFill>
              </a:rPr>
              <a:t>to generate one control for each variable.</a:t>
            </a:r>
          </a:p>
          <a:p>
            <a:pPr eaLnBrk="0" fontAlgn="base" hangingPunct="0">
              <a:lnSpc>
                <a:spcPct val="100000"/>
              </a:lnSpc>
              <a:spcBef>
                <a:spcPct val="0"/>
              </a:spcBef>
              <a:spcAft>
                <a:spcPct val="0"/>
              </a:spcAft>
            </a:pPr>
            <a:r>
              <a:rPr lang="en-US" altLang="en-US" sz="2400" dirty="0">
                <a:solidFill>
                  <a:srgbClr val="333333"/>
                </a:solidFill>
              </a:rPr>
              <a:t>In </a:t>
            </a:r>
            <a:r>
              <a:rPr lang="en-US" altLang="en-US" sz="2200" dirty="0">
                <a:solidFill>
                  <a:schemeClr val="accent5">
                    <a:lumMod val="75000"/>
                  </a:schemeClr>
                </a:solidFill>
                <a:latin typeface="Lucida Console" panose="020B0609040504020204" pitchFamily="49" charset="0"/>
              </a:rPr>
              <a:t>server()</a:t>
            </a:r>
            <a:r>
              <a:rPr lang="en-US" altLang="en-US" sz="2400" dirty="0">
                <a:solidFill>
                  <a:srgbClr val="333333"/>
                </a:solidFill>
              </a:rPr>
              <a:t>, I use </a:t>
            </a:r>
            <a:r>
              <a:rPr lang="en-US" altLang="en-US" sz="2200" dirty="0">
                <a:solidFill>
                  <a:schemeClr val="accent5">
                    <a:lumMod val="75000"/>
                  </a:schemeClr>
                </a:solidFill>
                <a:latin typeface="Lucida Console" panose="020B0609040504020204" pitchFamily="49" charset="0"/>
              </a:rPr>
              <a:t>map() </a:t>
            </a:r>
            <a:r>
              <a:rPr lang="en-US" altLang="en-US" sz="2400" dirty="0">
                <a:solidFill>
                  <a:srgbClr val="333333"/>
                </a:solidFill>
              </a:rPr>
              <a:t>to generate the selection vector for each variable. Then I use </a:t>
            </a:r>
            <a:r>
              <a:rPr lang="en-US" altLang="en-US" sz="2200" dirty="0">
                <a:solidFill>
                  <a:schemeClr val="accent5">
                    <a:lumMod val="75000"/>
                  </a:schemeClr>
                </a:solidFill>
                <a:latin typeface="Lucida Console" panose="020B0609040504020204" pitchFamily="49" charset="0"/>
              </a:rPr>
              <a:t>reduce() </a:t>
            </a:r>
            <a:r>
              <a:rPr lang="en-US" altLang="en-US" sz="2400" dirty="0">
                <a:solidFill>
                  <a:srgbClr val="333333"/>
                </a:solidFill>
              </a:rPr>
              <a:t>to take the logical vector for each variable and combine into a single logical vector by </a:t>
            </a:r>
            <a:r>
              <a:rPr lang="en-US" altLang="en-US" sz="2200" dirty="0">
                <a:solidFill>
                  <a:schemeClr val="accent5">
                    <a:lumMod val="75000"/>
                  </a:schemeClr>
                </a:solidFill>
                <a:latin typeface="Lucida Console" panose="020B0609040504020204" pitchFamily="49" charset="0"/>
              </a:rPr>
              <a:t>&amp; </a:t>
            </a:r>
            <a:r>
              <a:rPr lang="en-US" altLang="en-US" sz="2400" dirty="0">
                <a:solidFill>
                  <a:srgbClr val="333333"/>
                </a:solidFill>
              </a:rPr>
              <a:t>-</a:t>
            </a:r>
            <a:r>
              <a:rPr lang="en-US" altLang="en-US" sz="2400" dirty="0" err="1">
                <a:solidFill>
                  <a:srgbClr val="333333"/>
                </a:solidFill>
              </a:rPr>
              <a:t>ing</a:t>
            </a:r>
            <a:r>
              <a:rPr lang="en-US" altLang="en-US" sz="2400" dirty="0">
                <a:solidFill>
                  <a:srgbClr val="333333"/>
                </a:solidFill>
              </a:rPr>
              <a:t> each vector together.</a:t>
            </a: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661286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B13EE-92DB-41E9-8A1A-272E4F4D944A}"/>
              </a:ext>
            </a:extLst>
          </p:cNvPr>
          <p:cNvSpPr>
            <a:spLocks noGrp="1"/>
          </p:cNvSpPr>
          <p:nvPr>
            <p:ph idx="1"/>
          </p:nvPr>
        </p:nvSpPr>
        <p:spPr>
          <a:xfrm>
            <a:off x="152400" y="5357190"/>
            <a:ext cx="11887200" cy="1500809"/>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b="0" i="0" dirty="0">
                <a:solidFill>
                  <a:srgbClr val="333333"/>
                </a:solidFill>
                <a:effectLst/>
              </a:rPr>
              <a:t>From there, it’s a simple </a:t>
            </a:r>
            <a:r>
              <a:rPr lang="en-US" sz="2400" b="0" i="0" dirty="0" err="1">
                <a:solidFill>
                  <a:srgbClr val="333333"/>
                </a:solidFill>
                <a:effectLst/>
              </a:rPr>
              <a:t>generalisation</a:t>
            </a:r>
            <a:r>
              <a:rPr lang="en-US" sz="2400" b="0" i="0" dirty="0">
                <a:solidFill>
                  <a:srgbClr val="333333"/>
                </a:solidFill>
                <a:effectLst/>
              </a:rPr>
              <a:t> to work with any data frame. Here I’ll illustrate it using the data frames in the datasets package, but you can easily imagine how you might extend this to user uploaded data. See the result in Following figure.</a:t>
            </a:r>
            <a:endParaRPr lang="en-US" sz="2400" dirty="0"/>
          </a:p>
        </p:txBody>
      </p:sp>
      <p:pic>
        <p:nvPicPr>
          <p:cNvPr id="5" name="Picture 4">
            <a:extLst>
              <a:ext uri="{FF2B5EF4-FFF2-40B4-BE49-F238E27FC236}">
                <a16:creationId xmlns:a16="http://schemas.microsoft.com/office/drawing/2014/main" id="{77385BE0-9FDF-450E-BFE7-54AF4A844EB0}"/>
              </a:ext>
            </a:extLst>
          </p:cNvPr>
          <p:cNvPicPr>
            <a:picLocks noChangeAspect="1"/>
          </p:cNvPicPr>
          <p:nvPr/>
        </p:nvPicPr>
        <p:blipFill rotWithShape="1">
          <a:blip r:embed="rId2"/>
          <a:srcRect t="3333" b="20725"/>
          <a:stretch/>
        </p:blipFill>
        <p:spPr>
          <a:xfrm>
            <a:off x="0" y="0"/>
            <a:ext cx="12192000" cy="5208104"/>
          </a:xfrm>
          <a:prstGeom prst="rect">
            <a:avLst/>
          </a:prstGeom>
        </p:spPr>
      </p:pic>
    </p:spTree>
    <p:extLst>
      <p:ext uri="{BB962C8B-B14F-4D97-AF65-F5344CB8AC3E}">
        <p14:creationId xmlns:p14="http://schemas.microsoft.com/office/powerpoint/2010/main" val="3635392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5</a:t>
            </a:r>
            <a:r>
              <a:rPr lang="az-Latn-AZ" sz="2000" b="1" dirty="0">
                <a:latin typeface="Lucida Console" panose="020B0609040504020204" pitchFamily="49" charset="0"/>
              </a:rPr>
              <a:t>.1)</a:t>
            </a:r>
            <a:r>
              <a:rPr lang="en-US" sz="1200" dirty="0"/>
              <a:t> </a:t>
            </a:r>
            <a:r>
              <a:rPr lang="en-US" sz="2000" b="1" dirty="0">
                <a:latin typeface="Lucida Console" panose="020B0609040504020204" pitchFamily="49" charset="0"/>
              </a:rPr>
              <a:t>Validation</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72741" y="588580"/>
            <a:ext cx="11857333" cy="56699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solidFill>
                  <a:srgbClr val="333333"/>
                </a:solidFill>
                <a:effectLst/>
              </a:rPr>
              <a:t>The first and most important feedback you can give to the user is that they’ve given you bad input. This analogous to writing good functions in R: user-friendly functions give clear error message describing what the expected input is and how you have violated those expectations. Thinking through how the user might misuse your app allows you to provide informative messages in the UI, rather than allowing errors to trickle through into the R code and generate uninformative errors.</a:t>
            </a:r>
          </a:p>
          <a:p>
            <a:pPr marL="0" indent="0">
              <a:buNone/>
            </a:pPr>
            <a:endParaRPr lang="en-US" sz="2400" dirty="0">
              <a:solidFill>
                <a:srgbClr val="333333"/>
              </a:solidFill>
            </a:endParaRPr>
          </a:p>
          <a:p>
            <a:pPr marL="0" indent="0">
              <a:buNone/>
            </a:pPr>
            <a:endParaRPr lang="en-US" sz="2400" dirty="0">
              <a:solidFill>
                <a:srgbClr val="333333"/>
              </a:solidFill>
            </a:endParaRPr>
          </a:p>
          <a:p>
            <a:pPr marL="0" indent="0">
              <a:buNone/>
            </a:pPr>
            <a:endParaRPr lang="en-US" sz="2400" dirty="0"/>
          </a:p>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A great way to give additional feedback to the user is via the </a:t>
            </a:r>
            <a:r>
              <a:rPr kumimoji="0" lang="en-US" altLang="en-US" sz="2400" b="0" i="0" u="none" strike="noStrike" cap="none" normalizeH="0" baseline="0" dirty="0" err="1">
                <a:ln>
                  <a:noFill/>
                </a:ln>
                <a:solidFill>
                  <a:srgbClr val="4183C4"/>
                </a:solidFill>
                <a:effectLst/>
                <a:latin typeface="+mn-lt"/>
                <a:hlinkClick r:id="rId3"/>
              </a:rPr>
              <a:t>shinyFeedback</a:t>
            </a:r>
            <a:r>
              <a:rPr kumimoji="0" lang="en-US" altLang="en-US" sz="2400" b="0" i="0" u="none" strike="noStrike" cap="none" normalizeH="0" baseline="0" dirty="0">
                <a:ln>
                  <a:noFill/>
                </a:ln>
                <a:solidFill>
                  <a:srgbClr val="333333"/>
                </a:solidFill>
                <a:effectLst/>
                <a:latin typeface="+mn-lt"/>
              </a:rPr>
              <a:t> package. Using it is a two step process. First, you add </a:t>
            </a:r>
            <a:r>
              <a:rPr kumimoji="0" lang="en-US" altLang="en-US" sz="2200" b="0" i="0" u="none" strike="noStrike" cap="none" normalizeH="0" baseline="0" dirty="0" err="1">
                <a:ln>
                  <a:noFill/>
                </a:ln>
                <a:solidFill>
                  <a:srgbClr val="333333"/>
                </a:solidFill>
                <a:effectLst/>
                <a:latin typeface="Lucida Console" panose="020B0609040504020204" pitchFamily="49" charset="0"/>
              </a:rPr>
              <a:t>useShinyFeedback</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to the </a:t>
            </a:r>
            <a:r>
              <a:rPr kumimoji="0" lang="en-US" altLang="en-US" sz="2200" b="0" i="0" u="none" strike="noStrike" cap="none" normalizeH="0" baseline="0" dirty="0" err="1">
                <a:ln>
                  <a:noFill/>
                </a:ln>
                <a:solidFill>
                  <a:srgbClr val="333333"/>
                </a:solidFill>
                <a:effectLst/>
                <a:latin typeface="Lucida Console" panose="020B0609040504020204" pitchFamily="49" charset="0"/>
              </a:rPr>
              <a:t>ui</a:t>
            </a:r>
            <a:r>
              <a:rPr kumimoji="0" lang="en-US" altLang="en-US" sz="2400" b="0" i="0" u="none" strike="noStrike" cap="none" normalizeH="0" baseline="0" dirty="0">
                <a:ln>
                  <a:noFill/>
                </a:ln>
                <a:solidFill>
                  <a:srgbClr val="333333"/>
                </a:solidFill>
                <a:effectLst/>
                <a:latin typeface="+mn-lt"/>
              </a:rPr>
              <a:t>. This sets up the needed HTML and </a:t>
            </a:r>
            <a:r>
              <a:rPr kumimoji="0" lang="en-US" altLang="en-US" sz="2400" b="0" i="0" u="none" strike="noStrike" cap="none" normalizeH="0" baseline="0" dirty="0" err="1">
                <a:ln>
                  <a:noFill/>
                </a:ln>
                <a:solidFill>
                  <a:srgbClr val="333333"/>
                </a:solidFill>
                <a:effectLst/>
                <a:latin typeface="+mn-lt"/>
              </a:rPr>
              <a:t>javascript</a:t>
            </a:r>
            <a:r>
              <a:rPr kumimoji="0" lang="en-US" altLang="en-US" sz="2400" b="0" i="0" u="none" strike="noStrike" cap="none" normalizeH="0" baseline="0" dirty="0">
                <a:ln>
                  <a:noFill/>
                </a:ln>
                <a:solidFill>
                  <a:srgbClr val="333333"/>
                </a:solidFill>
                <a:effectLst/>
                <a:latin typeface="+mn-lt"/>
              </a:rPr>
              <a:t> for attractive error message display:</a:t>
            </a:r>
            <a:r>
              <a:rPr kumimoji="0" lang="en-US" altLang="en-US" sz="24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5564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B36E1C-1337-4395-BEE2-8A2A348C0358}"/>
              </a:ext>
            </a:extLst>
          </p:cNvPr>
          <p:cNvPicPr>
            <a:picLocks noGrp="1" noChangeAspect="1"/>
          </p:cNvPicPr>
          <p:nvPr>
            <p:ph idx="1"/>
          </p:nvPr>
        </p:nvPicPr>
        <p:blipFill rotWithShape="1">
          <a:blip r:embed="rId2"/>
          <a:srcRect t="3185" b="4220"/>
          <a:stretch/>
        </p:blipFill>
        <p:spPr>
          <a:xfrm>
            <a:off x="0" y="89452"/>
            <a:ext cx="12193813" cy="6351104"/>
          </a:xfrm>
        </p:spPr>
      </p:pic>
    </p:spTree>
    <p:extLst>
      <p:ext uri="{BB962C8B-B14F-4D97-AF65-F5344CB8AC3E}">
        <p14:creationId xmlns:p14="http://schemas.microsoft.com/office/powerpoint/2010/main" val="1562338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98A2-70AF-48BF-A3DE-AB9F27892712}"/>
              </a:ext>
            </a:extLst>
          </p:cNvPr>
          <p:cNvSpPr>
            <a:spLocks noGrp="1"/>
          </p:cNvSpPr>
          <p:nvPr>
            <p:ph type="title"/>
          </p:nvPr>
        </p:nvSpPr>
        <p:spPr>
          <a:xfrm>
            <a:off x="838200" y="18255"/>
            <a:ext cx="10515600" cy="1194319"/>
          </a:xfrm>
        </p:spPr>
        <p:txBody>
          <a:bodyPr>
            <a:normAutofit/>
          </a:bodyPr>
          <a:lstStyle/>
          <a:p>
            <a:r>
              <a:rPr lang="en-US" sz="3600" b="1" dirty="0">
                <a:solidFill>
                  <a:srgbClr val="333333"/>
                </a:solidFill>
                <a:latin typeface="Helvetica Neue"/>
              </a:rPr>
              <a:t>8</a:t>
            </a:r>
            <a:r>
              <a:rPr lang="az-Latn-AZ" sz="3600" b="1" i="0" dirty="0">
                <a:solidFill>
                  <a:srgbClr val="333333"/>
                </a:solidFill>
                <a:effectLst/>
                <a:latin typeface="Helvetica Neue"/>
              </a:rPr>
              <a:t>)</a:t>
            </a:r>
            <a:r>
              <a:rPr lang="en-US" sz="3600" b="1" dirty="0">
                <a:solidFill>
                  <a:srgbClr val="333333"/>
                </a:solidFill>
                <a:latin typeface="Helvetica Neue"/>
              </a:rPr>
              <a:t>Tidy evaluation</a:t>
            </a:r>
            <a:endParaRPr lang="en-US" sz="3600" dirty="0"/>
          </a:p>
        </p:txBody>
      </p:sp>
      <p:sp>
        <p:nvSpPr>
          <p:cNvPr id="3" name="Content Placeholder 2">
            <a:extLst>
              <a:ext uri="{FF2B5EF4-FFF2-40B4-BE49-F238E27FC236}">
                <a16:creationId xmlns:a16="http://schemas.microsoft.com/office/drawing/2014/main" id="{50C19A7A-AD4A-4FD3-866E-E73245686437}"/>
              </a:ext>
            </a:extLst>
          </p:cNvPr>
          <p:cNvSpPr>
            <a:spLocks noGrp="1"/>
          </p:cNvSpPr>
          <p:nvPr>
            <p:ph idx="1"/>
          </p:nvPr>
        </p:nvSpPr>
        <p:spPr>
          <a:xfrm>
            <a:off x="210207" y="1212575"/>
            <a:ext cx="11824137" cy="5645426"/>
          </a:xfrm>
        </p:spPr>
        <p:txBody>
          <a:bodyPr>
            <a:normAutofit/>
          </a:bodyPr>
          <a:lstStyle/>
          <a:p>
            <a:pPr marL="0" indent="0">
              <a:buNone/>
            </a:pPr>
            <a:r>
              <a:rPr lang="en-US" sz="2400" b="0" i="0" dirty="0">
                <a:solidFill>
                  <a:srgbClr val="333333"/>
                </a:solidFill>
                <a:effectLst/>
              </a:rPr>
              <a:t>If you are using Shiny with the </a:t>
            </a:r>
            <a:r>
              <a:rPr lang="en-US" sz="2400" b="0" i="0" dirty="0" err="1">
                <a:solidFill>
                  <a:srgbClr val="333333"/>
                </a:solidFill>
                <a:effectLst/>
              </a:rPr>
              <a:t>tidyverse</a:t>
            </a:r>
            <a:r>
              <a:rPr lang="en-US" sz="2400" b="0" i="0" dirty="0">
                <a:solidFill>
                  <a:srgbClr val="333333"/>
                </a:solidFill>
                <a:effectLst/>
              </a:rPr>
              <a:t>, you will almost certainly encounter the challenge of programming with tidy evaluation. Tidy evaluation is a tool that the </a:t>
            </a:r>
            <a:r>
              <a:rPr lang="en-US" sz="2400" b="0" i="0" dirty="0" err="1">
                <a:solidFill>
                  <a:srgbClr val="333333"/>
                </a:solidFill>
                <a:effectLst/>
              </a:rPr>
              <a:t>tidyverse</a:t>
            </a:r>
            <a:r>
              <a:rPr lang="en-US" sz="2400" b="0" i="0" dirty="0">
                <a:solidFill>
                  <a:srgbClr val="333333"/>
                </a:solidFill>
                <a:effectLst/>
              </a:rPr>
              <a:t> uses to facilitate fluid interactive data exploration, but it comes with a cost: it’s hard to refer to variables indirectly, and hence harder to program with.</a:t>
            </a:r>
          </a:p>
          <a:p>
            <a:pPr marL="0" indent="0">
              <a:buNone/>
            </a:pPr>
            <a:endParaRPr lang="en-US" sz="1400" dirty="0">
              <a:solidFill>
                <a:srgbClr val="333333"/>
              </a:solidFill>
            </a:endParaRPr>
          </a:p>
          <a:p>
            <a:pPr marL="0" indent="0">
              <a:buNone/>
            </a:pPr>
            <a:r>
              <a:rPr lang="en-US" sz="2400" b="0" i="0" dirty="0">
                <a:solidFill>
                  <a:srgbClr val="333333"/>
                </a:solidFill>
                <a:effectLst/>
              </a:rPr>
              <a:t>This chapter will show you how to use Shiny with the two most common forms of tidy evaluation:</a:t>
            </a:r>
            <a:endParaRPr lang="en-US" sz="2400" dirty="0"/>
          </a:p>
          <a:p>
            <a:r>
              <a:rPr kumimoji="0" lang="en-US" altLang="en-US" sz="2400" b="1" i="0" u="none" strike="noStrike" cap="none" normalizeH="0" baseline="0" dirty="0">
                <a:ln>
                  <a:noFill/>
                </a:ln>
                <a:solidFill>
                  <a:srgbClr val="333333"/>
                </a:solidFill>
                <a:effectLst/>
                <a:latin typeface="+mn-lt"/>
              </a:rPr>
              <a:t>Data-masking</a:t>
            </a:r>
            <a:r>
              <a:rPr kumimoji="0" lang="en-US" altLang="en-US" sz="2400" b="0" i="0" u="none" strike="noStrike" cap="none" normalizeH="0" baseline="0" dirty="0">
                <a:ln>
                  <a:noFill/>
                </a:ln>
                <a:solidFill>
                  <a:srgbClr val="333333"/>
                </a:solidFill>
                <a:effectLst/>
                <a:latin typeface="+mn-lt"/>
              </a:rPr>
              <a:t> allows you to refer to variables within a data frame without repeating the name of the data frame. For example, this code can use the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x</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z</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carat</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price</a:t>
            </a:r>
            <a:r>
              <a:rPr kumimoji="0" lang="en-US" altLang="en-US" sz="2400" b="0" i="0" u="none" strike="noStrike" cap="none" normalizeH="0" baseline="0" dirty="0">
                <a:ln>
                  <a:noFill/>
                </a:ln>
                <a:solidFill>
                  <a:srgbClr val="333333"/>
                </a:solidFill>
                <a:effectLst/>
                <a:latin typeface="+mn-lt"/>
              </a:rPr>
              <a:t> variables from the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diamonds</a:t>
            </a:r>
            <a:r>
              <a:rPr kumimoji="0" lang="en-US" altLang="en-US" sz="2400" b="0" i="0" u="none" strike="noStrike" cap="none" normalizeH="0" baseline="0" dirty="0">
                <a:ln>
                  <a:noFill/>
                </a:ln>
                <a:solidFill>
                  <a:srgbClr val="333333"/>
                </a:solidFill>
                <a:effectLst/>
                <a:latin typeface="+mn-lt"/>
              </a:rPr>
              <a:t> dataset because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filter() </a:t>
            </a:r>
            <a:r>
              <a:rPr kumimoji="0" lang="en-US" altLang="en-US" sz="2400" b="0" i="0" u="none" strike="noStrike" cap="none" normalizeH="0" baseline="0" dirty="0">
                <a:ln>
                  <a:noFill/>
                </a:ln>
                <a:solidFill>
                  <a:srgbClr val="333333"/>
                </a:solidFill>
                <a:effectLst/>
                <a:latin typeface="+mn-lt"/>
              </a:rPr>
              <a:t>and</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aes</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use data-masking.</a:t>
            </a:r>
            <a:r>
              <a:rPr kumimoji="0" lang="en-US" altLang="en-US" sz="2400" b="0" i="0" u="none" strike="noStrike" cap="none" normalizeH="0" baseline="0" dirty="0">
                <a:ln>
                  <a:noFill/>
                </a:ln>
                <a:solidFill>
                  <a:schemeClr val="tx1"/>
                </a:solidFill>
                <a:effectLst/>
                <a:latin typeface="+mn-lt"/>
              </a:rPr>
              <a:t> </a:t>
            </a:r>
          </a:p>
          <a:p>
            <a:r>
              <a:rPr kumimoji="0" lang="en-US" altLang="en-US" sz="2400" b="1" i="0" u="none" strike="noStrike" cap="none" normalizeH="0" baseline="0" dirty="0">
                <a:ln>
                  <a:noFill/>
                </a:ln>
                <a:solidFill>
                  <a:srgbClr val="333333"/>
                </a:solidFill>
                <a:effectLst/>
                <a:latin typeface="+mn-lt"/>
              </a:rPr>
              <a:t>Tidy-selection</a:t>
            </a:r>
            <a:r>
              <a:rPr kumimoji="0" lang="en-US" altLang="en-US" sz="2400" b="0" i="0" u="none" strike="noStrike" cap="none" normalizeH="0" baseline="0" dirty="0">
                <a:ln>
                  <a:noFill/>
                </a:ln>
                <a:solidFill>
                  <a:srgbClr val="333333"/>
                </a:solidFill>
                <a:effectLst/>
                <a:latin typeface="+mn-lt"/>
              </a:rPr>
              <a:t> allows you to concisely select variables by their position, name, or value. For example, the following code selects all variables from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cs typeface="Calibri" panose="020F0502020204030204" pitchFamily="34" charset="0"/>
              </a:rPr>
              <a:t>iris</a:t>
            </a:r>
            <a:r>
              <a:rPr kumimoji="0" lang="en-US" altLang="en-US" sz="2400" b="0" i="0" u="none" strike="noStrike" cap="none" normalizeH="0" baseline="0" dirty="0">
                <a:ln>
                  <a:noFill/>
                </a:ln>
                <a:solidFill>
                  <a:srgbClr val="333333"/>
                </a:solidFill>
                <a:effectLst/>
                <a:latin typeface="+mn-lt"/>
              </a:rPr>
              <a:t> that start with “sepal”, and all numeric variables from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diamonds</a:t>
            </a:r>
            <a:r>
              <a:rPr lang="en-US" altLang="en-US" sz="2400" dirty="0"/>
              <a:t>.</a:t>
            </a:r>
            <a:endParaRPr kumimoji="0" lang="en-US" altLang="en-US" sz="2400" b="0" i="0" u="none" strike="noStrike" cap="none" normalizeH="0" baseline="0" dirty="0">
              <a:ln>
                <a:noFill/>
              </a:ln>
              <a:solidFill>
                <a:schemeClr val="tx1"/>
              </a:solidFill>
              <a:effectLst/>
              <a:latin typeface="+mn-lt"/>
            </a:endParaRPr>
          </a:p>
          <a:p>
            <a:pPr marL="0" indent="0">
              <a:buNone/>
            </a:pPr>
            <a:endParaRPr lang="en-US" sz="2400" dirty="0"/>
          </a:p>
        </p:txBody>
      </p:sp>
    </p:spTree>
    <p:extLst>
      <p:ext uri="{BB962C8B-B14F-4D97-AF65-F5344CB8AC3E}">
        <p14:creationId xmlns:p14="http://schemas.microsoft.com/office/powerpoint/2010/main" val="2854161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8</a:t>
            </a:r>
            <a:r>
              <a:rPr lang="az-Latn-AZ" sz="2000" b="1" dirty="0">
                <a:latin typeface="Lucida Console" panose="020B0609040504020204" pitchFamily="49" charset="0"/>
              </a:rPr>
              <a:t>.1)Data-masking</a:t>
            </a:r>
            <a:r>
              <a:rPr lang="en-US" sz="2000" b="1" dirty="0">
                <a:latin typeface="Lucida Console" panose="020B0609040504020204" pitchFamily="49" charset="0"/>
              </a:rPr>
              <a:t> (1.Indirection)</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67331" y="4038791"/>
            <a:ext cx="11857333" cy="28009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Note that if we didn’t use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.data</a:t>
            </a:r>
            <a:r>
              <a:rPr kumimoji="0" lang="en-US" altLang="en-US" sz="2400" b="0" i="0" u="none" strike="noStrike" cap="none" normalizeH="0" baseline="0" dirty="0">
                <a:ln>
                  <a:noFill/>
                </a:ln>
                <a:solidFill>
                  <a:srgbClr val="333333"/>
                </a:solidFill>
                <a:effectLst/>
                <a:latin typeface="+mn-lt"/>
              </a:rPr>
              <a:t>, as below, the app will not work correctly, but also won’t generate an error message. That’s because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input$var</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will be a string like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"carat" </a:t>
            </a:r>
            <a:r>
              <a:rPr kumimoji="0" lang="en-US" altLang="en-US" sz="2400" b="0" i="0" u="none" strike="noStrike" cap="none" normalizeH="0" baseline="0" dirty="0">
                <a:ln>
                  <a:noFill/>
                </a:ln>
                <a:solidFill>
                  <a:srgbClr val="333333"/>
                </a:solidFill>
                <a:effectLst/>
                <a:latin typeface="+mn-lt"/>
              </a:rPr>
              <a:t>and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"carat" &gt; 0 </a:t>
            </a:r>
            <a:r>
              <a:rPr kumimoji="0" lang="en-US" altLang="en-US" sz="2400" b="0" i="0" u="none" strike="noStrike" cap="none" normalizeH="0" baseline="0" dirty="0">
                <a:ln>
                  <a:noFill/>
                </a:ln>
                <a:solidFill>
                  <a:srgbClr val="333333"/>
                </a:solidFill>
                <a:effectLst/>
                <a:latin typeface="+mn-lt"/>
              </a:rPr>
              <a:t>is valid R expression that evaluates to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TRUE</a:t>
            </a:r>
            <a:r>
              <a:rPr kumimoji="0" lang="en-US" altLang="en-US" sz="2400" b="0" i="0" u="none" strike="noStrike" cap="none" normalizeH="0" baseline="0" dirty="0">
                <a:ln>
                  <a:noFill/>
                </a:ln>
                <a:solidFill>
                  <a:srgbClr val="333333"/>
                </a:solidFill>
                <a:effectLst/>
                <a:latin typeface="+mn-lt"/>
              </a:rPr>
              <a:t>, selecting all rows.</a:t>
            </a:r>
            <a:r>
              <a:rPr kumimoji="0" lang="en-US" altLang="en-US" sz="24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marL="0" indent="0">
              <a:buNone/>
            </a:pPr>
            <a:r>
              <a:rPr kumimoji="0" lang="en-US" altLang="en-US" sz="2400" b="0" i="0" u="none" strike="noStrike" cap="none" normalizeH="0" baseline="0" dirty="0">
                <a:ln>
                  <a:noFill/>
                </a:ln>
                <a:solidFill>
                  <a:srgbClr val="333333"/>
                </a:solidFill>
                <a:effectLst/>
                <a:latin typeface="+mn-lt"/>
              </a:rPr>
              <a:t>Let’s apply this idea to a dynamic plot where we allow the user to create a scatterplot by selecting the variables to appear on the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x</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y</a:t>
            </a:r>
            <a:r>
              <a:rPr kumimoji="0" lang="en-US" altLang="en-US" sz="2400" b="0" i="0" u="none" strike="noStrike" cap="none" normalizeH="0" baseline="0" dirty="0">
                <a:ln>
                  <a:noFill/>
                </a:ln>
                <a:solidFill>
                  <a:srgbClr val="333333"/>
                </a:solidFill>
                <a:effectLst/>
                <a:latin typeface="+mn-lt"/>
              </a:rPr>
              <a:t> axes:</a:t>
            </a:r>
            <a:r>
              <a:rPr kumimoji="0" lang="en-US" altLang="en-US" sz="2400" b="0" i="0" u="none" strike="noStrike" cap="none" normalizeH="0" baseline="0" dirty="0">
                <a:ln>
                  <a:noFill/>
                </a:ln>
                <a:solidFill>
                  <a:schemeClr val="tx1"/>
                </a:solidFill>
                <a:effectLst/>
                <a:latin typeface="+mn-lt"/>
              </a:rPr>
              <a:t> </a:t>
            </a:r>
          </a:p>
          <a:p>
            <a:pPr marL="0" indent="0">
              <a:buNone/>
            </a:pPr>
            <a:endParaRPr lang="en-US" sz="2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pic>
        <p:nvPicPr>
          <p:cNvPr id="5" name="Picture 4">
            <a:extLst>
              <a:ext uri="{FF2B5EF4-FFF2-40B4-BE49-F238E27FC236}">
                <a16:creationId xmlns:a16="http://schemas.microsoft.com/office/drawing/2014/main" id="{2337719E-5214-4596-9F1B-0BECEFC6494D}"/>
              </a:ext>
            </a:extLst>
          </p:cNvPr>
          <p:cNvPicPr>
            <a:picLocks noChangeAspect="1"/>
          </p:cNvPicPr>
          <p:nvPr/>
        </p:nvPicPr>
        <p:blipFill rotWithShape="1">
          <a:blip r:embed="rId3"/>
          <a:srcRect t="3161" b="46530"/>
          <a:stretch/>
        </p:blipFill>
        <p:spPr>
          <a:xfrm>
            <a:off x="0" y="588580"/>
            <a:ext cx="12192000" cy="3450211"/>
          </a:xfrm>
          <a:prstGeom prst="rect">
            <a:avLst/>
          </a:prstGeom>
        </p:spPr>
      </p:pic>
    </p:spTree>
    <p:extLst>
      <p:ext uri="{BB962C8B-B14F-4D97-AF65-F5344CB8AC3E}">
        <p14:creationId xmlns:p14="http://schemas.microsoft.com/office/powerpoint/2010/main" val="1172303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8</a:t>
            </a:r>
            <a:r>
              <a:rPr lang="az-Latn-AZ" sz="2000" b="1" dirty="0">
                <a:latin typeface="Lucida Console" panose="020B0609040504020204" pitchFamily="49" charset="0"/>
              </a:rPr>
              <a:t>.1)Data-masking</a:t>
            </a:r>
            <a:r>
              <a:rPr lang="en-US" sz="2000" b="1" dirty="0">
                <a:latin typeface="Lucida Console" panose="020B0609040504020204" pitchFamily="49" charset="0"/>
              </a:rPr>
              <a:t> (2.Example: ggplot2)</a:t>
            </a:r>
          </a:p>
        </p:txBody>
      </p:sp>
      <p:pic>
        <p:nvPicPr>
          <p:cNvPr id="6" name="Picture 5">
            <a:extLst>
              <a:ext uri="{FF2B5EF4-FFF2-40B4-BE49-F238E27FC236}">
                <a16:creationId xmlns:a16="http://schemas.microsoft.com/office/drawing/2014/main" id="{BEE0094A-02D9-44C9-A53E-C033BA616EFF}"/>
              </a:ext>
            </a:extLst>
          </p:cNvPr>
          <p:cNvPicPr>
            <a:picLocks noChangeAspect="1"/>
          </p:cNvPicPr>
          <p:nvPr/>
        </p:nvPicPr>
        <p:blipFill rotWithShape="1">
          <a:blip r:embed="rId3"/>
          <a:srcRect t="3435" b="16014"/>
          <a:stretch/>
        </p:blipFill>
        <p:spPr>
          <a:xfrm>
            <a:off x="679517" y="474624"/>
            <a:ext cx="10832966" cy="4908339"/>
          </a:xfrm>
          <a:prstGeom prst="rect">
            <a:avLst/>
          </a:prstGeom>
        </p:spPr>
      </p:pic>
      <p:sp>
        <p:nvSpPr>
          <p:cNvPr id="8" name="Content Placeholder 2">
            <a:extLst>
              <a:ext uri="{FF2B5EF4-FFF2-40B4-BE49-F238E27FC236}">
                <a16:creationId xmlns:a16="http://schemas.microsoft.com/office/drawing/2014/main" id="{D2AE9DD1-E404-45EB-8FA5-7477A4F3D82D}"/>
              </a:ext>
            </a:extLst>
          </p:cNvPr>
          <p:cNvSpPr txBox="1">
            <a:spLocks/>
          </p:cNvSpPr>
          <p:nvPr/>
        </p:nvSpPr>
        <p:spPr>
          <a:xfrm>
            <a:off x="105264" y="5289170"/>
            <a:ext cx="11981467" cy="1568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Here I’ve used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ggforce</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position_auto</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so that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geom_point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works nicely regardless of whether the x and y variables are continuous or discrete. Alternatively, we could allow the user to pick the geom. The following app uses a </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switch() </a:t>
            </a:r>
            <a:r>
              <a:rPr kumimoji="0" lang="en-US" altLang="en-US" sz="2400" b="0" i="0" u="none" strike="noStrike" cap="none" normalizeH="0" baseline="0" dirty="0">
                <a:ln>
                  <a:noFill/>
                </a:ln>
                <a:solidFill>
                  <a:srgbClr val="333333"/>
                </a:solidFill>
                <a:effectLst/>
                <a:latin typeface="+mn-lt"/>
              </a:rPr>
              <a:t>statement to </a:t>
            </a:r>
            <a:r>
              <a:rPr kumimoji="0" lang="en-US" altLang="en-US" sz="2400" b="0" i="0" u="none" strike="noStrike" cap="none" normalizeH="0" baseline="0" dirty="0" err="1">
                <a:ln>
                  <a:noFill/>
                </a:ln>
                <a:solidFill>
                  <a:srgbClr val="333333"/>
                </a:solidFill>
                <a:effectLst/>
                <a:latin typeface="+mn-lt"/>
              </a:rPr>
              <a:t>genereate</a:t>
            </a:r>
            <a:r>
              <a:rPr kumimoji="0" lang="en-US" altLang="en-US" sz="2400" b="0" i="0" u="none" strike="noStrike" cap="none" normalizeH="0" baseline="0" dirty="0">
                <a:ln>
                  <a:noFill/>
                </a:ln>
                <a:solidFill>
                  <a:srgbClr val="333333"/>
                </a:solidFill>
                <a:effectLst/>
                <a:latin typeface="+mn-lt"/>
              </a:rPr>
              <a:t> a reactive </a:t>
            </a:r>
            <a:r>
              <a:rPr kumimoji="0" lang="en-US" altLang="en-US" sz="2400" b="0" i="0" u="none" strike="noStrike" cap="none" normalizeH="0" baseline="0" dirty="0" err="1">
                <a:ln>
                  <a:noFill/>
                </a:ln>
                <a:solidFill>
                  <a:srgbClr val="333333"/>
                </a:solidFill>
                <a:effectLst/>
                <a:latin typeface="+mn-lt"/>
              </a:rPr>
              <a:t>geom</a:t>
            </a:r>
            <a:r>
              <a:rPr kumimoji="0" lang="en-US" altLang="en-US" sz="2400" b="0" i="0" u="none" strike="noStrike" cap="none" normalizeH="0" baseline="0" dirty="0">
                <a:ln>
                  <a:noFill/>
                </a:ln>
                <a:solidFill>
                  <a:srgbClr val="333333"/>
                </a:solidFill>
                <a:effectLst/>
                <a:latin typeface="+mn-lt"/>
              </a:rPr>
              <a:t> that is later added to the plot.</a:t>
            </a:r>
            <a:r>
              <a:rPr kumimoji="0" lang="en-US" altLang="en-US" sz="24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1708358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A220029-EEA2-49AD-B66C-E5715D5687C0}"/>
              </a:ext>
            </a:extLst>
          </p:cNvPr>
          <p:cNvSpPr>
            <a:spLocks noGrp="1"/>
          </p:cNvSpPr>
          <p:nvPr>
            <p:ph idx="1"/>
          </p:nvPr>
        </p:nvSpPr>
        <p:spPr>
          <a:xfrm>
            <a:off x="105266" y="6061435"/>
            <a:ext cx="11981467" cy="796565"/>
          </a:xfrm>
        </p:spPr>
        <p:txBody>
          <a:bodyPr>
            <a:normAutofit/>
          </a:bodyPr>
          <a:lstStyle/>
          <a:p>
            <a:pPr marL="0" indent="0">
              <a:buNone/>
            </a:pPr>
            <a:r>
              <a:rPr lang="en-US" sz="2400" b="0" i="0" dirty="0">
                <a:solidFill>
                  <a:srgbClr val="333333"/>
                </a:solidFill>
                <a:effectLst/>
                <a:latin typeface="Helvetica Neue"/>
              </a:rPr>
              <a:t>This is one of the challenges of programming with user selected variables: your code has to become more complicated to handle all the cases the user might generate.</a:t>
            </a:r>
            <a:endParaRPr lang="en-US" sz="2400" dirty="0"/>
          </a:p>
        </p:txBody>
      </p:sp>
      <p:pic>
        <p:nvPicPr>
          <p:cNvPr id="8" name="Picture 7">
            <a:extLst>
              <a:ext uri="{FF2B5EF4-FFF2-40B4-BE49-F238E27FC236}">
                <a16:creationId xmlns:a16="http://schemas.microsoft.com/office/drawing/2014/main" id="{8CB00127-E4A8-4848-B57E-8F09CF9D8B2C}"/>
              </a:ext>
            </a:extLst>
          </p:cNvPr>
          <p:cNvPicPr>
            <a:picLocks noChangeAspect="1"/>
          </p:cNvPicPr>
          <p:nvPr/>
        </p:nvPicPr>
        <p:blipFill rotWithShape="1">
          <a:blip r:embed="rId3"/>
          <a:srcRect t="3436" b="5430"/>
          <a:stretch/>
        </p:blipFill>
        <p:spPr>
          <a:xfrm>
            <a:off x="115404" y="0"/>
            <a:ext cx="11971329" cy="6136849"/>
          </a:xfrm>
          <a:prstGeom prst="rect">
            <a:avLst/>
          </a:prstGeom>
        </p:spPr>
      </p:pic>
    </p:spTree>
    <p:extLst>
      <p:ext uri="{BB962C8B-B14F-4D97-AF65-F5344CB8AC3E}">
        <p14:creationId xmlns:p14="http://schemas.microsoft.com/office/powerpoint/2010/main" val="2501560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8</a:t>
            </a:r>
            <a:r>
              <a:rPr lang="az-Latn-AZ" sz="2000" b="1" dirty="0">
                <a:latin typeface="Lucida Console" panose="020B0609040504020204" pitchFamily="49" charset="0"/>
              </a:rPr>
              <a:t>.1)Data-masking</a:t>
            </a:r>
            <a:r>
              <a:rPr lang="en-US" sz="2000" b="1" dirty="0">
                <a:latin typeface="Lucida Console" panose="020B0609040504020204" pitchFamily="49" charset="0"/>
              </a:rPr>
              <a:t> (3.Example: </a:t>
            </a:r>
            <a:r>
              <a:rPr lang="en-US" sz="2000" b="1" dirty="0" err="1">
                <a:latin typeface="Lucida Console" panose="020B0609040504020204" pitchFamily="49" charset="0"/>
              </a:rPr>
              <a:t>dplyr</a:t>
            </a:r>
            <a:r>
              <a:rPr lang="en-US" sz="2000" b="1"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D2AE9DD1-E404-45EB-8FA5-7477A4F3D82D}"/>
              </a:ext>
            </a:extLst>
          </p:cNvPr>
          <p:cNvSpPr txBox="1">
            <a:spLocks/>
          </p:cNvSpPr>
          <p:nvPr/>
        </p:nvSpPr>
        <p:spPr>
          <a:xfrm>
            <a:off x="105264" y="4670387"/>
            <a:ext cx="11981467" cy="2187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solidFill>
                  <a:srgbClr val="333333"/>
                </a:solidFill>
                <a:effectLst/>
              </a:rPr>
              <a:t>The same technique also works for </a:t>
            </a:r>
            <a:r>
              <a:rPr lang="en-US" sz="2400" b="0" i="0" dirty="0" err="1">
                <a:solidFill>
                  <a:srgbClr val="333333"/>
                </a:solidFill>
                <a:effectLst/>
              </a:rPr>
              <a:t>dplyr</a:t>
            </a:r>
            <a:r>
              <a:rPr lang="en-US" sz="2400" b="0" i="0" dirty="0">
                <a:solidFill>
                  <a:srgbClr val="333333"/>
                </a:solidFill>
                <a:effectLst/>
              </a:rPr>
              <a:t>. The following app extends the previous simple example to allow you to choose a variable to filter, a minimum value to select, and a variable to sort by.</a:t>
            </a:r>
          </a:p>
          <a:p>
            <a:pPr marL="0" indent="0">
              <a:buNone/>
            </a:pPr>
            <a:endParaRPr lang="en-US" sz="1000" b="0" i="0" dirty="0">
              <a:solidFill>
                <a:srgbClr val="333333"/>
              </a:solidFill>
              <a:effectLst/>
            </a:endParaRPr>
          </a:p>
          <a:p>
            <a:pPr marL="0" indent="0">
              <a:buNone/>
            </a:pPr>
            <a:r>
              <a:rPr kumimoji="0" lang="en-US" altLang="en-US" sz="2400" b="0" i="0" u="none" strike="noStrike" cap="none" normalizeH="0" baseline="0" dirty="0">
                <a:ln>
                  <a:noFill/>
                </a:ln>
                <a:solidFill>
                  <a:srgbClr val="333333"/>
                </a:solidFill>
                <a:effectLst/>
                <a:latin typeface="+mn-lt"/>
              </a:rPr>
              <a:t>Most other problems can be solved by combining .data with your existing programming skills. For example, what if you wanted to conditionally sort in either ascending or descending order?</a:t>
            </a:r>
            <a:r>
              <a:rPr kumimoji="0" lang="en-US" altLang="en-US" sz="2400" b="0" i="0" u="none" strike="noStrike" cap="none" normalizeH="0" baseline="0" dirty="0">
                <a:ln>
                  <a:noFill/>
                </a:ln>
                <a:solidFill>
                  <a:schemeClr val="tx1"/>
                </a:solidFill>
                <a:effectLst/>
                <a:latin typeface="+mn-lt"/>
              </a:rPr>
              <a:t> </a:t>
            </a:r>
          </a:p>
          <a:p>
            <a:pPr marL="0" indent="0">
              <a:buNone/>
            </a:pPr>
            <a:endParaRPr lang="en-US" sz="2400" dirty="0"/>
          </a:p>
        </p:txBody>
      </p:sp>
      <p:pic>
        <p:nvPicPr>
          <p:cNvPr id="4" name="Picture 3">
            <a:extLst>
              <a:ext uri="{FF2B5EF4-FFF2-40B4-BE49-F238E27FC236}">
                <a16:creationId xmlns:a16="http://schemas.microsoft.com/office/drawing/2014/main" id="{FCE27B19-4815-4EAB-B426-DFAD1DDC1D14}"/>
              </a:ext>
            </a:extLst>
          </p:cNvPr>
          <p:cNvPicPr>
            <a:picLocks noChangeAspect="1"/>
          </p:cNvPicPr>
          <p:nvPr/>
        </p:nvPicPr>
        <p:blipFill rotWithShape="1">
          <a:blip r:embed="rId3"/>
          <a:srcRect t="3573" b="36908"/>
          <a:stretch/>
        </p:blipFill>
        <p:spPr>
          <a:xfrm>
            <a:off x="-3" y="588580"/>
            <a:ext cx="12192000" cy="4081807"/>
          </a:xfrm>
          <a:prstGeom prst="rect">
            <a:avLst/>
          </a:prstGeom>
        </p:spPr>
      </p:pic>
    </p:spTree>
    <p:extLst>
      <p:ext uri="{BB962C8B-B14F-4D97-AF65-F5344CB8AC3E}">
        <p14:creationId xmlns:p14="http://schemas.microsoft.com/office/powerpoint/2010/main" val="2955818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6431-311C-430D-B0F3-4C4F96E43423}"/>
              </a:ext>
            </a:extLst>
          </p:cNvPr>
          <p:cNvSpPr>
            <a:spLocks noGrp="1"/>
          </p:cNvSpPr>
          <p:nvPr>
            <p:ph idx="1"/>
          </p:nvPr>
        </p:nvSpPr>
        <p:spPr>
          <a:xfrm>
            <a:off x="584462" y="5514679"/>
            <a:ext cx="10769338" cy="662283"/>
          </a:xfrm>
        </p:spPr>
        <p:txBody>
          <a:bodyPr/>
          <a:lstStyle/>
          <a:p>
            <a:endParaRPr lang="en-US" dirty="0"/>
          </a:p>
        </p:txBody>
      </p:sp>
      <p:pic>
        <p:nvPicPr>
          <p:cNvPr id="5" name="Picture 4">
            <a:extLst>
              <a:ext uri="{FF2B5EF4-FFF2-40B4-BE49-F238E27FC236}">
                <a16:creationId xmlns:a16="http://schemas.microsoft.com/office/drawing/2014/main" id="{76C21006-CF70-4ACB-B4D6-13C4AE89514C}"/>
              </a:ext>
            </a:extLst>
          </p:cNvPr>
          <p:cNvPicPr>
            <a:picLocks noChangeAspect="1"/>
          </p:cNvPicPr>
          <p:nvPr/>
        </p:nvPicPr>
        <p:blipFill rotWithShape="1">
          <a:blip r:embed="rId2"/>
          <a:srcRect t="3436" b="4742"/>
          <a:stretch/>
        </p:blipFill>
        <p:spPr>
          <a:xfrm>
            <a:off x="0" y="94268"/>
            <a:ext cx="12192000" cy="6297105"/>
          </a:xfrm>
          <a:prstGeom prst="rect">
            <a:avLst/>
          </a:prstGeom>
        </p:spPr>
      </p:pic>
    </p:spTree>
    <p:extLst>
      <p:ext uri="{BB962C8B-B14F-4D97-AF65-F5344CB8AC3E}">
        <p14:creationId xmlns:p14="http://schemas.microsoft.com/office/powerpoint/2010/main" val="3818124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8</a:t>
            </a:r>
            <a:r>
              <a:rPr lang="az-Latn-AZ" sz="2000" b="1" dirty="0">
                <a:latin typeface="Lucida Console" panose="020B0609040504020204" pitchFamily="49" charset="0"/>
              </a:rPr>
              <a:t>.1)Data-masking</a:t>
            </a:r>
            <a:r>
              <a:rPr lang="en-US" sz="2000" b="1" dirty="0">
                <a:latin typeface="Lucida Console" panose="020B0609040504020204" pitchFamily="49" charset="0"/>
              </a:rPr>
              <a:t> (4.User supplied data)</a:t>
            </a:r>
          </a:p>
        </p:txBody>
      </p:sp>
      <p:sp>
        <p:nvSpPr>
          <p:cNvPr id="8" name="Content Placeholder 2">
            <a:extLst>
              <a:ext uri="{FF2B5EF4-FFF2-40B4-BE49-F238E27FC236}">
                <a16:creationId xmlns:a16="http://schemas.microsoft.com/office/drawing/2014/main" id="{D2AE9DD1-E404-45EB-8FA5-7477A4F3D82D}"/>
              </a:ext>
            </a:extLst>
          </p:cNvPr>
          <p:cNvSpPr txBox="1">
            <a:spLocks/>
          </p:cNvSpPr>
          <p:nvPr/>
        </p:nvSpPr>
        <p:spPr>
          <a:xfrm>
            <a:off x="105263" y="381788"/>
            <a:ext cx="11981467" cy="2262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b="0" i="0" dirty="0">
              <a:solidFill>
                <a:srgbClr val="333333"/>
              </a:solidFill>
              <a:effectLst/>
            </a:endParaRPr>
          </a:p>
          <a:p>
            <a:pPr marL="0" indent="0">
              <a:buNone/>
            </a:pPr>
            <a:r>
              <a:rPr kumimoji="0" lang="en-US" altLang="en-US" sz="2400" b="0" i="0" u="none" strike="noStrike" cap="none" normalizeH="0" baseline="0" dirty="0">
                <a:ln>
                  <a:noFill/>
                </a:ln>
                <a:solidFill>
                  <a:srgbClr val="333333"/>
                </a:solidFill>
                <a:effectLst/>
                <a:latin typeface="+mn-lt"/>
              </a:rPr>
              <a:t>Most other </a:t>
            </a:r>
            <a:r>
              <a:rPr kumimoji="0" lang="en-US" altLang="en-US" sz="2400" b="0" i="0" u="none" strike="noStrike" cap="none" normalizeH="0" baseline="0" dirty="0" err="1">
                <a:ln>
                  <a:noFill/>
                </a:ln>
                <a:solidFill>
                  <a:srgbClr val="333333"/>
                </a:solidFill>
                <a:effectLst/>
                <a:latin typeface="+mn-lt"/>
              </a:rPr>
              <a:t>problems</a:t>
            </a:r>
            <a:r>
              <a:rPr lang="en-US" sz="2400" b="0" i="0" dirty="0" err="1">
                <a:solidFill>
                  <a:srgbClr val="333333"/>
                </a:solidFill>
                <a:effectLst/>
              </a:rPr>
              <a:t>Before</a:t>
            </a:r>
            <a:r>
              <a:rPr lang="en-US" sz="2400" b="0" i="0" dirty="0">
                <a:solidFill>
                  <a:srgbClr val="333333"/>
                </a:solidFill>
                <a:effectLst/>
              </a:rPr>
              <a:t> we move on to talk about tidy-selection, there’s one last topic we need to discuss: user supplied data. Take the following app: it allows the user to upload a </a:t>
            </a:r>
            <a:r>
              <a:rPr lang="en-US" sz="2400" b="0" i="0" dirty="0" err="1">
                <a:solidFill>
                  <a:srgbClr val="333333"/>
                </a:solidFill>
                <a:effectLst/>
              </a:rPr>
              <a:t>tsv</a:t>
            </a:r>
            <a:r>
              <a:rPr lang="en-US" sz="2400" b="0" i="0" dirty="0">
                <a:solidFill>
                  <a:srgbClr val="333333"/>
                </a:solidFill>
                <a:effectLst/>
              </a:rPr>
              <a:t> file, then select a variable and filter by it. It will work for the vast majority of inputs that you might try it with:</a:t>
            </a:r>
            <a:endParaRPr lang="en-US" sz="2400" dirty="0"/>
          </a:p>
        </p:txBody>
      </p:sp>
      <p:pic>
        <p:nvPicPr>
          <p:cNvPr id="5" name="Picture 4">
            <a:extLst>
              <a:ext uri="{FF2B5EF4-FFF2-40B4-BE49-F238E27FC236}">
                <a16:creationId xmlns:a16="http://schemas.microsoft.com/office/drawing/2014/main" id="{2E8200C6-CAD4-4619-A1C8-526C8CCA828C}"/>
              </a:ext>
            </a:extLst>
          </p:cNvPr>
          <p:cNvPicPr>
            <a:picLocks noChangeAspect="1"/>
          </p:cNvPicPr>
          <p:nvPr/>
        </p:nvPicPr>
        <p:blipFill rotWithShape="1">
          <a:blip r:embed="rId3"/>
          <a:srcRect t="3711" b="60000"/>
          <a:stretch/>
        </p:blipFill>
        <p:spPr>
          <a:xfrm>
            <a:off x="0" y="2290711"/>
            <a:ext cx="12192000" cy="2488675"/>
          </a:xfrm>
          <a:prstGeom prst="rect">
            <a:avLst/>
          </a:prstGeom>
        </p:spPr>
      </p:pic>
    </p:spTree>
    <p:extLst>
      <p:ext uri="{BB962C8B-B14F-4D97-AF65-F5344CB8AC3E}">
        <p14:creationId xmlns:p14="http://schemas.microsoft.com/office/powerpoint/2010/main" val="2557467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8</a:t>
            </a:r>
            <a:r>
              <a:rPr lang="az-Latn-AZ" sz="2000" b="1" dirty="0">
                <a:latin typeface="Lucida Console" panose="020B0609040504020204" pitchFamily="49" charset="0"/>
              </a:rPr>
              <a:t>.</a:t>
            </a:r>
            <a:r>
              <a:rPr lang="en-US" sz="2000" b="1" dirty="0">
                <a:latin typeface="Lucida Console" panose="020B0609040504020204" pitchFamily="49" charset="0"/>
              </a:rPr>
              <a:t>2</a:t>
            </a:r>
            <a:r>
              <a:rPr lang="az-Latn-AZ" sz="2000" b="1" dirty="0">
                <a:latin typeface="Lucida Console" panose="020B0609040504020204" pitchFamily="49" charset="0"/>
              </a:rPr>
              <a:t>)Tidy-selection</a:t>
            </a:r>
            <a:endParaRPr lang="en-US" sz="2000" b="1" dirty="0">
              <a:latin typeface="Lucida Console" panose="020B0609040504020204" pitchFamily="49" charset="0"/>
            </a:endParaRPr>
          </a:p>
        </p:txBody>
      </p:sp>
      <p:sp>
        <p:nvSpPr>
          <p:cNvPr id="8" name="Content Placeholder 2">
            <a:extLst>
              <a:ext uri="{FF2B5EF4-FFF2-40B4-BE49-F238E27FC236}">
                <a16:creationId xmlns:a16="http://schemas.microsoft.com/office/drawing/2014/main" id="{D2AE9DD1-E404-45EB-8FA5-7477A4F3D82D}"/>
              </a:ext>
            </a:extLst>
          </p:cNvPr>
          <p:cNvSpPr txBox="1">
            <a:spLocks/>
          </p:cNvSpPr>
          <p:nvPr/>
        </p:nvSpPr>
        <p:spPr>
          <a:xfrm>
            <a:off x="265520" y="970961"/>
            <a:ext cx="8086628" cy="57718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To refer to variables indirectly use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any_of</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or</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all_of</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both expect a character vector env-variable containing the names of data-variables. The only difference is what happens if you supply a variable name that doesn’t exist in the input:</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all_of</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will throw an error, while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any_of</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will silently ignore it.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For example, the following app lets the user select any number of variables using a multi-select input, along with </a:t>
            </a:r>
            <a:r>
              <a:rPr kumimoji="0" lang="en-US" altLang="en-US" sz="2200" b="0" i="0" u="none" strike="noStrike" cap="none" normalizeH="0" baseline="0" dirty="0" err="1">
                <a:ln>
                  <a:noFill/>
                </a:ln>
                <a:solidFill>
                  <a:schemeClr val="accent5">
                    <a:lumMod val="75000"/>
                  </a:schemeClr>
                </a:solidFill>
                <a:effectLst/>
                <a:latin typeface="Lucida Console" panose="020B0609040504020204" pitchFamily="49" charset="0"/>
              </a:rPr>
              <a:t>all_of</a:t>
            </a:r>
            <a:r>
              <a:rPr kumimoji="0" lang="en-US" altLang="en-US" sz="2200" b="0" i="0" u="none" strike="noStrike" cap="none" normalizeH="0" baseline="0" dirty="0">
                <a:ln>
                  <a:noFill/>
                </a:ln>
                <a:solidFill>
                  <a:schemeClr val="accent5">
                    <a:lumMod val="75000"/>
                  </a:schemeClr>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a:t>
            </a:r>
            <a:endParaRPr kumimoji="0" lang="en-US" altLang="en-US" sz="2400" b="0" i="0" u="none" strike="noStrike" cap="none" normalizeH="0" baseline="0" dirty="0">
              <a:ln>
                <a:noFill/>
              </a:ln>
              <a:solidFill>
                <a:schemeClr val="tx1"/>
              </a:solidFill>
              <a:effectLst/>
              <a:latin typeface="+mn-lt"/>
            </a:endParaRPr>
          </a:p>
        </p:txBody>
      </p:sp>
      <p:pic>
        <p:nvPicPr>
          <p:cNvPr id="6" name="Content Placeholder 4">
            <a:extLst>
              <a:ext uri="{FF2B5EF4-FFF2-40B4-BE49-F238E27FC236}">
                <a16:creationId xmlns:a16="http://schemas.microsoft.com/office/drawing/2014/main" id="{920687E8-7A7C-4BDE-9EDD-3D59D8E5FD47}"/>
              </a:ext>
            </a:extLst>
          </p:cNvPr>
          <p:cNvPicPr>
            <a:picLocks noGrp="1" noChangeAspect="1"/>
          </p:cNvPicPr>
          <p:nvPr>
            <p:ph idx="1"/>
          </p:nvPr>
        </p:nvPicPr>
        <p:blipFill rotWithShape="1">
          <a:blip r:embed="rId3"/>
          <a:srcRect t="3318" r="74444" b="4679"/>
          <a:stretch/>
        </p:blipFill>
        <p:spPr>
          <a:xfrm>
            <a:off x="8630382" y="529363"/>
            <a:ext cx="3068281" cy="6213458"/>
          </a:xfrm>
        </p:spPr>
      </p:pic>
    </p:spTree>
    <p:extLst>
      <p:ext uri="{BB962C8B-B14F-4D97-AF65-F5344CB8AC3E}">
        <p14:creationId xmlns:p14="http://schemas.microsoft.com/office/powerpoint/2010/main" val="3593069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5</a:t>
            </a:r>
            <a:r>
              <a:rPr lang="az-Latn-AZ" sz="2000" b="1" dirty="0">
                <a:latin typeface="Lucida Console" panose="020B0609040504020204" pitchFamily="49" charset="0"/>
              </a:rPr>
              <a:t>.1)</a:t>
            </a:r>
            <a:r>
              <a:rPr lang="en-US" sz="1200" dirty="0"/>
              <a:t> </a:t>
            </a:r>
            <a:r>
              <a:rPr lang="en-US" sz="2000" b="1" dirty="0">
                <a:latin typeface="Lucida Console" panose="020B0609040504020204" pitchFamily="49" charset="0"/>
              </a:rPr>
              <a:t>Validation (1.Validating input)</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72741" y="1899220"/>
            <a:ext cx="11857333" cy="2327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Then call one of the feedback functions in your server function. There are four variants: </a:t>
            </a:r>
            <a:r>
              <a:rPr kumimoji="0" lang="en-US" altLang="en-US" sz="2200" b="0" i="0" u="none" strike="noStrike" cap="none" normalizeH="0" baseline="0" dirty="0">
                <a:ln>
                  <a:noFill/>
                </a:ln>
                <a:solidFill>
                  <a:srgbClr val="333333"/>
                </a:solidFill>
                <a:effectLst/>
                <a:latin typeface="Lucida Console" panose="020B0609040504020204" pitchFamily="49" charset="0"/>
              </a:rPr>
              <a:t>feedback()</a:t>
            </a:r>
            <a:r>
              <a:rPr kumimoji="0" lang="en-US" altLang="en-US" sz="2400" b="0" i="0" u="none" strike="noStrike" cap="none" normalizeH="0" baseline="0" dirty="0">
                <a:ln>
                  <a:noFill/>
                </a:ln>
                <a:solidFill>
                  <a:srgbClr val="333333"/>
                </a:solidFill>
                <a:effectLst/>
              </a:rPr>
              <a:t>, </a:t>
            </a:r>
            <a:r>
              <a:rPr kumimoji="0" lang="en-US" altLang="en-US" sz="2200" b="0" i="0" u="none" strike="noStrike" cap="none" normalizeH="0" baseline="0" dirty="0" err="1">
                <a:ln>
                  <a:noFill/>
                </a:ln>
                <a:solidFill>
                  <a:srgbClr val="333333"/>
                </a:solidFill>
                <a:effectLst/>
                <a:latin typeface="Lucida Console" panose="020B0609040504020204" pitchFamily="49" charset="0"/>
              </a:rPr>
              <a:t>feedbackWarning</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rPr>
              <a:t>, </a:t>
            </a:r>
            <a:r>
              <a:rPr kumimoji="0" lang="en-US" altLang="en-US" sz="2200" b="0" i="0" u="none" strike="noStrike" cap="none" normalizeH="0" baseline="0" dirty="0" err="1">
                <a:ln>
                  <a:noFill/>
                </a:ln>
                <a:solidFill>
                  <a:srgbClr val="333333"/>
                </a:solidFill>
                <a:effectLst/>
                <a:latin typeface="Lucida Console" panose="020B0609040504020204" pitchFamily="49" charset="0"/>
              </a:rPr>
              <a:t>feedbackDanger</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rPr>
              <a:t>, and </a:t>
            </a:r>
            <a:r>
              <a:rPr kumimoji="0" lang="en-US" altLang="en-US" sz="2200" b="0" i="0" u="none" strike="noStrike" cap="none" normalizeH="0" baseline="0" dirty="0" err="1">
                <a:ln>
                  <a:noFill/>
                </a:ln>
                <a:solidFill>
                  <a:srgbClr val="333333"/>
                </a:solidFill>
                <a:effectLst/>
                <a:latin typeface="Lucida Console" panose="020B0609040504020204" pitchFamily="49" charset="0"/>
              </a:rPr>
              <a:t>feedbackSuccess</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rPr>
              <a:t>. They all have three key arguments:</a:t>
            </a:r>
            <a:endParaRPr kumimoji="0" lang="en-US" altLang="en-US" sz="2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2200" b="0" i="0" u="none" strike="noStrike" cap="none" normalizeH="0" baseline="0" dirty="0" err="1">
                <a:ln>
                  <a:noFill/>
                </a:ln>
                <a:solidFill>
                  <a:srgbClr val="333333"/>
                </a:solidFill>
                <a:effectLst/>
                <a:latin typeface="Lucida Console" panose="020B0609040504020204" pitchFamily="49" charset="0"/>
              </a:rPr>
              <a:t>inputId</a:t>
            </a:r>
            <a:r>
              <a:rPr kumimoji="0" lang="en-US" altLang="en-US" sz="2400" b="0" i="0" u="none" strike="noStrike" cap="none" normalizeH="0" baseline="0" dirty="0">
                <a:ln>
                  <a:noFill/>
                </a:ln>
                <a:solidFill>
                  <a:srgbClr val="333333"/>
                </a:solidFill>
                <a:effectLst/>
              </a:rPr>
              <a:t>, the id of the input where the feedback should be placed.</a:t>
            </a:r>
          </a:p>
          <a:p>
            <a:pPr eaLnBrk="0" fontAlgn="base" hangingPunct="0">
              <a:lnSpc>
                <a:spcPct val="100000"/>
              </a:lnSpc>
              <a:spcBef>
                <a:spcPct val="0"/>
              </a:spcBef>
              <a:spcAft>
                <a:spcPct val="0"/>
              </a:spcAft>
            </a:pPr>
            <a:r>
              <a:rPr kumimoji="0" lang="en-US" altLang="en-US" sz="2200" b="0" i="0" u="none" strike="noStrike" cap="none" normalizeH="0" baseline="0" dirty="0">
                <a:ln>
                  <a:noFill/>
                </a:ln>
                <a:solidFill>
                  <a:srgbClr val="333333"/>
                </a:solidFill>
                <a:effectLst/>
                <a:latin typeface="Lucida Console" panose="020B0609040504020204" pitchFamily="49" charset="0"/>
              </a:rPr>
              <a:t>show</a:t>
            </a:r>
            <a:r>
              <a:rPr kumimoji="0" lang="en-US" altLang="en-US" sz="2400" b="0" i="0" u="none" strike="noStrike" cap="none" normalizeH="0" baseline="0" dirty="0">
                <a:ln>
                  <a:noFill/>
                </a:ln>
                <a:solidFill>
                  <a:srgbClr val="333333"/>
                </a:solidFill>
                <a:effectLst/>
              </a:rPr>
              <a:t>, a logical determining whether or not to show the feedback.</a:t>
            </a:r>
          </a:p>
          <a:p>
            <a:pPr eaLnBrk="0" fontAlgn="base" hangingPunct="0">
              <a:lnSpc>
                <a:spcPct val="100000"/>
              </a:lnSpc>
              <a:spcBef>
                <a:spcPct val="0"/>
              </a:spcBef>
              <a:spcAft>
                <a:spcPct val="0"/>
              </a:spcAft>
            </a:pPr>
            <a:r>
              <a:rPr kumimoji="0" lang="en-US" altLang="en-US" sz="2200" b="0" i="0" u="none" strike="noStrike" cap="none" normalizeH="0" baseline="0" dirty="0">
                <a:ln>
                  <a:noFill/>
                </a:ln>
                <a:solidFill>
                  <a:srgbClr val="333333"/>
                </a:solidFill>
                <a:effectLst/>
                <a:latin typeface="Lucida Console" panose="020B0609040504020204" pitchFamily="49" charset="0"/>
              </a:rPr>
              <a:t>text</a:t>
            </a:r>
            <a:r>
              <a:rPr kumimoji="0" lang="en-US" altLang="en-US" sz="2400" b="0" i="0" u="none" strike="noStrike" cap="none" normalizeH="0" baseline="0" dirty="0">
                <a:ln>
                  <a:noFill/>
                </a:ln>
                <a:solidFill>
                  <a:srgbClr val="333333"/>
                </a:solidFill>
                <a:effectLst/>
              </a:rPr>
              <a:t>, the text to display.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pic>
        <p:nvPicPr>
          <p:cNvPr id="5" name="Picture 4">
            <a:extLst>
              <a:ext uri="{FF2B5EF4-FFF2-40B4-BE49-F238E27FC236}">
                <a16:creationId xmlns:a16="http://schemas.microsoft.com/office/drawing/2014/main" id="{C002912F-A2E5-4347-8BA9-435850622B78}"/>
              </a:ext>
            </a:extLst>
          </p:cNvPr>
          <p:cNvPicPr>
            <a:picLocks noChangeAspect="1"/>
          </p:cNvPicPr>
          <p:nvPr/>
        </p:nvPicPr>
        <p:blipFill rotWithShape="1">
          <a:blip r:embed="rId3"/>
          <a:srcRect t="3408" b="77481"/>
          <a:stretch/>
        </p:blipFill>
        <p:spPr>
          <a:xfrm>
            <a:off x="0" y="577720"/>
            <a:ext cx="12192000" cy="1310640"/>
          </a:xfrm>
          <a:prstGeom prst="rect">
            <a:avLst/>
          </a:prstGeom>
        </p:spPr>
      </p:pic>
      <p:pic>
        <p:nvPicPr>
          <p:cNvPr id="7" name="Picture 6">
            <a:extLst>
              <a:ext uri="{FF2B5EF4-FFF2-40B4-BE49-F238E27FC236}">
                <a16:creationId xmlns:a16="http://schemas.microsoft.com/office/drawing/2014/main" id="{816798ED-18D2-43ED-979A-E634D67552AA}"/>
              </a:ext>
            </a:extLst>
          </p:cNvPr>
          <p:cNvPicPr>
            <a:picLocks noChangeAspect="1"/>
          </p:cNvPicPr>
          <p:nvPr/>
        </p:nvPicPr>
        <p:blipFill rotWithShape="1">
          <a:blip r:embed="rId4"/>
          <a:srcRect t="2963" b="81629"/>
          <a:stretch/>
        </p:blipFill>
        <p:spPr>
          <a:xfrm>
            <a:off x="0" y="4500880"/>
            <a:ext cx="12192000" cy="1056640"/>
          </a:xfrm>
          <a:prstGeom prst="rect">
            <a:avLst/>
          </a:prstGeom>
        </p:spPr>
      </p:pic>
      <p:sp>
        <p:nvSpPr>
          <p:cNvPr id="9" name="Content Placeholder 2">
            <a:extLst>
              <a:ext uri="{FF2B5EF4-FFF2-40B4-BE49-F238E27FC236}">
                <a16:creationId xmlns:a16="http://schemas.microsoft.com/office/drawing/2014/main" id="{544D6BD0-8882-45DA-865B-F9D3FB57F910}"/>
              </a:ext>
            </a:extLst>
          </p:cNvPr>
          <p:cNvSpPr txBox="1">
            <a:spLocks/>
          </p:cNvSpPr>
          <p:nvPr/>
        </p:nvSpPr>
        <p:spPr>
          <a:xfrm>
            <a:off x="172741" y="5669280"/>
            <a:ext cx="11857333" cy="10566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These feedback functions also have </a:t>
            </a:r>
            <a:r>
              <a:rPr kumimoji="0" lang="en-US" altLang="en-US" sz="2200" b="0" i="0" u="none" strike="noStrike" cap="none" normalizeH="0" baseline="0" dirty="0">
                <a:ln>
                  <a:noFill/>
                </a:ln>
                <a:solidFill>
                  <a:srgbClr val="333333"/>
                </a:solidFill>
                <a:effectLst/>
                <a:latin typeface="Lucida Console" panose="020B0609040504020204" pitchFamily="49" charset="0"/>
              </a:rPr>
              <a:t>color</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icon</a:t>
            </a:r>
            <a:r>
              <a:rPr kumimoji="0" lang="en-US" altLang="en-US" sz="2400" b="0" i="0" u="none" strike="noStrike" cap="none" normalizeH="0" baseline="0" dirty="0">
                <a:ln>
                  <a:noFill/>
                </a:ln>
                <a:solidFill>
                  <a:srgbClr val="333333"/>
                </a:solidFill>
                <a:effectLst/>
                <a:latin typeface="+mn-lt"/>
              </a:rPr>
              <a:t> arguments that you can use to further </a:t>
            </a:r>
            <a:r>
              <a:rPr kumimoji="0" lang="en-US" altLang="en-US" sz="2400" b="0" i="0" u="none" strike="noStrike" cap="none" normalizeH="0" baseline="0" dirty="0" err="1">
                <a:ln>
                  <a:noFill/>
                </a:ln>
                <a:solidFill>
                  <a:srgbClr val="333333"/>
                </a:solidFill>
                <a:effectLst/>
                <a:latin typeface="+mn-lt"/>
              </a:rPr>
              <a:t>customise</a:t>
            </a:r>
            <a:r>
              <a:rPr kumimoji="0" lang="en-US" altLang="en-US" sz="2400" b="0" i="0" u="none" strike="noStrike" cap="none" normalizeH="0" baseline="0" dirty="0">
                <a:ln>
                  <a:noFill/>
                </a:ln>
                <a:solidFill>
                  <a:srgbClr val="333333"/>
                </a:solidFill>
                <a:effectLst/>
                <a:latin typeface="+mn-lt"/>
              </a:rPr>
              <a:t> the appearance.</a:t>
            </a:r>
            <a:r>
              <a:rPr kumimoji="0" lang="en-US" altLang="en-US" sz="24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260916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5</a:t>
            </a:r>
            <a:r>
              <a:rPr lang="az-Latn-AZ" sz="2000" b="1" dirty="0">
                <a:latin typeface="Lucida Console" panose="020B0609040504020204" pitchFamily="49" charset="0"/>
              </a:rPr>
              <a:t>.1)</a:t>
            </a:r>
            <a:r>
              <a:rPr lang="en-US" sz="1200" dirty="0"/>
              <a:t> </a:t>
            </a:r>
            <a:r>
              <a:rPr lang="en-US" sz="2000" b="1" dirty="0">
                <a:latin typeface="Lucida Console" panose="020B0609040504020204" pitchFamily="49" charset="0"/>
              </a:rPr>
              <a:t>Validation (2.Pausing execution with req())</a:t>
            </a:r>
          </a:p>
        </p:txBody>
      </p:sp>
      <p:sp>
        <p:nvSpPr>
          <p:cNvPr id="9" name="Content Placeholder 2">
            <a:extLst>
              <a:ext uri="{FF2B5EF4-FFF2-40B4-BE49-F238E27FC236}">
                <a16:creationId xmlns:a16="http://schemas.microsoft.com/office/drawing/2014/main" id="{544D6BD0-8882-45DA-865B-F9D3FB57F910}"/>
              </a:ext>
            </a:extLst>
          </p:cNvPr>
          <p:cNvSpPr txBox="1">
            <a:spLocks/>
          </p:cNvSpPr>
          <p:nvPr/>
        </p:nvSpPr>
        <p:spPr>
          <a:xfrm>
            <a:off x="172741" y="457200"/>
            <a:ext cx="11857333" cy="63825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It’s easiest to understand req() by starting outside of validation. You may have noticed that when you start an app, the complete reactive graph is computed even before the user does anything. This works well when you can choose meaningful default values for your inputs. But that’s not always possible, and sometimes you want to wait until the user actually does something. This tends to crop up with three controls:</a:t>
            </a:r>
            <a:endParaRPr kumimoji="0" lang="en-US" altLang="en-US" sz="2400" b="0" i="0" u="none" strike="noStrike" cap="none" normalizeH="0" baseline="0" dirty="0">
              <a:ln>
                <a:noFill/>
              </a:ln>
              <a:solidFill>
                <a:schemeClr val="tx1"/>
              </a:solidFill>
              <a:effectLst/>
              <a:latin typeface="+mn-lt"/>
            </a:endParaRPr>
          </a:p>
          <a:p>
            <a:pPr eaLnBrk="0" fontAlgn="base" hangingPunct="0">
              <a:lnSpc>
                <a:spcPct val="100000"/>
              </a:lnSpc>
              <a:spcBef>
                <a:spcPct val="0"/>
              </a:spcBef>
              <a:spcAft>
                <a:spcPct val="0"/>
              </a:spcAft>
            </a:pPr>
            <a:r>
              <a:rPr kumimoji="0" lang="en-US" altLang="en-US" sz="2200" b="0" i="0" u="none" strike="noStrike" cap="none" normalizeH="0" baseline="0" dirty="0">
                <a:ln>
                  <a:noFill/>
                </a:ln>
                <a:solidFill>
                  <a:srgbClr val="333333"/>
                </a:solidFill>
                <a:effectLst/>
                <a:latin typeface="Lucida Console" panose="020B0609040504020204" pitchFamily="49" charset="0"/>
              </a:rPr>
              <a:t>In </a:t>
            </a:r>
            <a:r>
              <a:rPr kumimoji="0" lang="en-US" altLang="en-US" sz="2200" b="0" i="0" u="none" strike="noStrike" cap="none" normalizeH="0" baseline="0" dirty="0" err="1">
                <a:ln>
                  <a:noFill/>
                </a:ln>
                <a:solidFill>
                  <a:srgbClr val="333333"/>
                </a:solidFill>
                <a:effectLst/>
                <a:latin typeface="Lucida Console" panose="020B0609040504020204" pitchFamily="49" charset="0"/>
              </a:rPr>
              <a:t>textInput</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you’ve used </a:t>
            </a:r>
            <a:r>
              <a:rPr kumimoji="0" lang="en-US" altLang="en-US" sz="2200" b="0" i="0" u="none" strike="noStrike" cap="none" normalizeH="0" baseline="0" dirty="0">
                <a:ln>
                  <a:noFill/>
                </a:ln>
                <a:solidFill>
                  <a:srgbClr val="333333"/>
                </a:solidFill>
                <a:effectLst/>
                <a:latin typeface="Lucida Console" panose="020B0609040504020204" pitchFamily="49" charset="0"/>
              </a:rPr>
              <a:t>value = "" </a:t>
            </a:r>
            <a:r>
              <a:rPr kumimoji="0" lang="en-US" altLang="en-US" sz="2400" b="0" i="0" u="none" strike="noStrike" cap="none" normalizeH="0" baseline="0" dirty="0">
                <a:ln>
                  <a:noFill/>
                </a:ln>
                <a:solidFill>
                  <a:srgbClr val="333333"/>
                </a:solidFill>
                <a:effectLst/>
                <a:latin typeface="+mn-lt"/>
              </a:rPr>
              <a:t>and you don’t want to do anything until the user types something.</a:t>
            </a:r>
          </a:p>
          <a:p>
            <a:pPr eaLnBrk="0" fontAlgn="base" hangingPunct="0">
              <a:lnSpc>
                <a:spcPct val="100000"/>
              </a:lnSpc>
              <a:spcBef>
                <a:spcPct val="0"/>
              </a:spcBef>
              <a:spcAft>
                <a:spcPct val="0"/>
              </a:spcAft>
            </a:pPr>
            <a:r>
              <a:rPr kumimoji="0" lang="en-US" altLang="en-US" sz="2200" b="0" i="0" u="none" strike="noStrike" cap="none" normalizeH="0" baseline="0" dirty="0">
                <a:ln>
                  <a:noFill/>
                </a:ln>
                <a:solidFill>
                  <a:srgbClr val="333333"/>
                </a:solidFill>
                <a:effectLst/>
                <a:latin typeface="Lucida Console" panose="020B0609040504020204" pitchFamily="49" charset="0"/>
              </a:rPr>
              <a:t>In </a:t>
            </a:r>
            <a:r>
              <a:rPr kumimoji="0" lang="en-US" altLang="en-US" sz="2200" b="0" i="0" u="none" strike="noStrike" cap="none" normalizeH="0" baseline="0" dirty="0" err="1">
                <a:ln>
                  <a:noFill/>
                </a:ln>
                <a:solidFill>
                  <a:srgbClr val="333333"/>
                </a:solidFill>
                <a:effectLst/>
                <a:latin typeface="Lucida Console" panose="020B0609040504020204" pitchFamily="49" charset="0"/>
              </a:rPr>
              <a:t>selectInput</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you’ve provide an empty choice, </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and you don’t want to do anything until the user makes a selection.</a:t>
            </a:r>
          </a:p>
          <a:p>
            <a:pPr eaLnBrk="0" fontAlgn="base" hangingPunct="0">
              <a:lnSpc>
                <a:spcPct val="100000"/>
              </a:lnSpc>
              <a:spcBef>
                <a:spcPct val="0"/>
              </a:spcBef>
              <a:spcAft>
                <a:spcPct val="0"/>
              </a:spcAft>
            </a:pPr>
            <a:r>
              <a:rPr kumimoji="0" lang="en-US" altLang="en-US" sz="2200" b="0" i="0" u="none" strike="noStrike" cap="none" normalizeH="0" baseline="0" dirty="0">
                <a:ln>
                  <a:noFill/>
                </a:ln>
                <a:solidFill>
                  <a:srgbClr val="333333"/>
                </a:solidFill>
                <a:effectLst/>
                <a:latin typeface="Lucida Console" panose="020B0609040504020204" pitchFamily="49" charset="0"/>
              </a:rPr>
              <a:t>In </a:t>
            </a:r>
            <a:r>
              <a:rPr kumimoji="0" lang="en-US" altLang="en-US" sz="2200" b="0" i="0" u="none" strike="noStrike" cap="none" normalizeH="0" baseline="0" dirty="0" err="1">
                <a:ln>
                  <a:noFill/>
                </a:ln>
                <a:solidFill>
                  <a:srgbClr val="333333"/>
                </a:solidFill>
                <a:effectLst/>
                <a:latin typeface="Lucida Console" panose="020B0609040504020204" pitchFamily="49" charset="0"/>
              </a:rPr>
              <a:t>fileInput</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which has an empty result before the user has uploaded anything.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rgbClr val="333333"/>
                </a:solidFill>
                <a:effectLst/>
                <a:latin typeface="+mn-lt"/>
              </a:rPr>
              <a:t>We need some way to “pause” </a:t>
            </a:r>
            <a:r>
              <a:rPr kumimoji="0" lang="en-US" altLang="en-US" sz="2400" b="0" i="0" u="none" strike="noStrike" cap="none" normalizeH="0" baseline="0" dirty="0" err="1">
                <a:ln>
                  <a:noFill/>
                </a:ln>
                <a:solidFill>
                  <a:srgbClr val="333333"/>
                </a:solidFill>
                <a:effectLst/>
                <a:latin typeface="+mn-lt"/>
              </a:rPr>
              <a:t>reactives</a:t>
            </a:r>
            <a:r>
              <a:rPr kumimoji="0" lang="en-US" altLang="en-US" sz="2400" b="0" i="0" u="none" strike="noStrike" cap="none" normalizeH="0" baseline="0" dirty="0">
                <a:ln>
                  <a:noFill/>
                </a:ln>
                <a:solidFill>
                  <a:srgbClr val="333333"/>
                </a:solidFill>
                <a:effectLst/>
                <a:latin typeface="+mn-lt"/>
              </a:rPr>
              <a:t> so that nothing happens until some condition is true. That’s the job of </a:t>
            </a:r>
            <a:r>
              <a:rPr lang="en-US" altLang="en-US" sz="2200" dirty="0">
                <a:solidFill>
                  <a:srgbClr val="333333"/>
                </a:solidFill>
                <a:latin typeface="Lucida Console" panose="020B0609040504020204" pitchFamily="49" charset="0"/>
              </a:rPr>
              <a:t>req()</a:t>
            </a:r>
            <a:r>
              <a:rPr kumimoji="0" lang="en-US" altLang="en-US" sz="2400" b="0" i="0" u="none" strike="noStrike" cap="none" normalizeH="0" baseline="0" dirty="0">
                <a:ln>
                  <a:noFill/>
                </a:ln>
                <a:solidFill>
                  <a:srgbClr val="333333"/>
                </a:solidFill>
                <a:effectLst/>
                <a:latin typeface="+mn-lt"/>
              </a:rPr>
              <a:t>, which checks for required values before allowing a reactive producer to continue.</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400" dirty="0">
              <a:solidFill>
                <a:srgbClr val="333333"/>
              </a:solidFill>
            </a:endParaRPr>
          </a:p>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For example, consider the following app which will generate a greeting in English or Maori. If you run this app, you’ll see an error, because there’s no entry in the </a:t>
            </a:r>
            <a:r>
              <a:rPr kumimoji="0" lang="en-US" altLang="en-US" sz="2200" b="0" i="0" u="none" strike="noStrike" cap="none" normalizeH="0" baseline="0" dirty="0">
                <a:ln>
                  <a:noFill/>
                </a:ln>
                <a:solidFill>
                  <a:srgbClr val="333333"/>
                </a:solidFill>
                <a:effectLst/>
                <a:latin typeface="Lucida Console" panose="020B0609040504020204" pitchFamily="49" charset="0"/>
              </a:rPr>
              <a:t>greetings</a:t>
            </a:r>
            <a:r>
              <a:rPr kumimoji="0" lang="en-US" altLang="en-US" sz="2400" b="0" i="0" u="none" strike="noStrike" cap="none" normalizeH="0" baseline="0" dirty="0">
                <a:ln>
                  <a:noFill/>
                </a:ln>
                <a:solidFill>
                  <a:srgbClr val="333333"/>
                </a:solidFill>
                <a:effectLst/>
                <a:latin typeface="+mn-lt"/>
              </a:rPr>
              <a:t> vector that corresponds to the default choice of </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a:t>
            </a:r>
            <a:r>
              <a:rPr kumimoji="0" lang="en-US" altLang="en-US" sz="24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757290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D3CCB4-4A47-43D1-9060-4747B7E5E711}"/>
              </a:ext>
            </a:extLst>
          </p:cNvPr>
          <p:cNvPicPr>
            <a:picLocks noGrp="1" noChangeAspect="1"/>
          </p:cNvPicPr>
          <p:nvPr>
            <p:ph idx="1"/>
          </p:nvPr>
        </p:nvPicPr>
        <p:blipFill rotWithShape="1">
          <a:blip r:embed="rId2"/>
          <a:srcRect t="3576" b="68639"/>
          <a:stretch/>
        </p:blipFill>
        <p:spPr>
          <a:xfrm>
            <a:off x="0" y="101600"/>
            <a:ext cx="12192001" cy="1905530"/>
          </a:xfrm>
        </p:spPr>
      </p:pic>
      <p:sp>
        <p:nvSpPr>
          <p:cNvPr id="6" name="Content Placeholder 2">
            <a:extLst>
              <a:ext uri="{FF2B5EF4-FFF2-40B4-BE49-F238E27FC236}">
                <a16:creationId xmlns:a16="http://schemas.microsoft.com/office/drawing/2014/main" id="{083DFAF1-6990-4603-B958-31570938B814}"/>
              </a:ext>
            </a:extLst>
          </p:cNvPr>
          <p:cNvSpPr txBox="1">
            <a:spLocks/>
          </p:cNvSpPr>
          <p:nvPr/>
        </p:nvSpPr>
        <p:spPr>
          <a:xfrm>
            <a:off x="127000" y="2306319"/>
            <a:ext cx="11871960" cy="7236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2400" dirty="0">
                <a:solidFill>
                  <a:srgbClr val="333333"/>
                </a:solidFill>
              </a:rPr>
              <a:t>We can fix this problem by using req(), as below. Now nothing will be displayed until the user has suppled values for both language and name, as shown in Following figure.</a:t>
            </a:r>
            <a:r>
              <a:rPr lang="en-US" altLang="en-US" sz="2400" dirty="0"/>
              <a:t> </a:t>
            </a:r>
          </a:p>
          <a:p>
            <a:pPr marL="0" indent="0">
              <a:buFont typeface="Arial" panose="020B0604020202020204" pitchFamily="34" charset="0"/>
              <a:buNone/>
            </a:pPr>
            <a:endParaRPr lang="en-US" sz="2400" dirty="0"/>
          </a:p>
        </p:txBody>
      </p:sp>
      <p:pic>
        <p:nvPicPr>
          <p:cNvPr id="8" name="Picture 7">
            <a:extLst>
              <a:ext uri="{FF2B5EF4-FFF2-40B4-BE49-F238E27FC236}">
                <a16:creationId xmlns:a16="http://schemas.microsoft.com/office/drawing/2014/main" id="{6E780015-1845-4BFB-909B-02C7DE63726F}"/>
              </a:ext>
            </a:extLst>
          </p:cNvPr>
          <p:cNvPicPr>
            <a:picLocks noChangeAspect="1"/>
          </p:cNvPicPr>
          <p:nvPr/>
        </p:nvPicPr>
        <p:blipFill rotWithShape="1">
          <a:blip r:embed="rId3"/>
          <a:srcRect t="3260" b="68955"/>
          <a:stretch/>
        </p:blipFill>
        <p:spPr>
          <a:xfrm>
            <a:off x="0" y="3029955"/>
            <a:ext cx="12192000" cy="1905530"/>
          </a:xfrm>
          <a:prstGeom prst="rect">
            <a:avLst/>
          </a:prstGeom>
        </p:spPr>
      </p:pic>
      <p:sp>
        <p:nvSpPr>
          <p:cNvPr id="12" name="Content Placeholder 2">
            <a:extLst>
              <a:ext uri="{FF2B5EF4-FFF2-40B4-BE49-F238E27FC236}">
                <a16:creationId xmlns:a16="http://schemas.microsoft.com/office/drawing/2014/main" id="{1A433A24-91C1-4203-B1F1-D226E71BB58B}"/>
              </a:ext>
            </a:extLst>
          </p:cNvPr>
          <p:cNvSpPr txBox="1">
            <a:spLocks/>
          </p:cNvSpPr>
          <p:nvPr/>
        </p:nvSpPr>
        <p:spPr>
          <a:xfrm>
            <a:off x="127000" y="4952470"/>
            <a:ext cx="11871960" cy="19055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Lucida Console" panose="020B0609040504020204" pitchFamily="49" charset="0"/>
              </a:rPr>
              <a:t>req() </a:t>
            </a:r>
            <a:r>
              <a:rPr kumimoji="0" lang="en-US" altLang="en-US" sz="2400" b="0" i="0" u="none" strike="noStrike" cap="none" normalizeH="0" baseline="0" dirty="0">
                <a:ln>
                  <a:noFill/>
                </a:ln>
                <a:solidFill>
                  <a:srgbClr val="333333"/>
                </a:solidFill>
                <a:effectLst/>
                <a:latin typeface="+mn-lt"/>
              </a:rPr>
              <a:t>is designed so that </a:t>
            </a:r>
            <a:r>
              <a:rPr kumimoji="0" lang="en-US" altLang="en-US" sz="2200" b="0" i="0" u="none" strike="noStrike" cap="none" normalizeH="0" baseline="0" dirty="0">
                <a:ln>
                  <a:noFill/>
                </a:ln>
                <a:solidFill>
                  <a:srgbClr val="333333"/>
                </a:solidFill>
                <a:effectLst/>
                <a:latin typeface="Lucida Console" panose="020B0609040504020204" pitchFamily="49" charset="0"/>
              </a:rPr>
              <a:t>req(</a:t>
            </a:r>
            <a:r>
              <a:rPr kumimoji="0" lang="en-US" altLang="en-US" sz="2200" b="0" i="0" u="none" strike="noStrike" cap="none" normalizeH="0" baseline="0" dirty="0" err="1">
                <a:ln>
                  <a:noFill/>
                </a:ln>
                <a:solidFill>
                  <a:srgbClr val="333333"/>
                </a:solidFill>
                <a:effectLst/>
                <a:latin typeface="Lucida Console" panose="020B0609040504020204" pitchFamily="49" charset="0"/>
              </a:rPr>
              <a:t>input$x</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will only proceed if the user has supplied a value, regardless of the type of the input control. You can also use </a:t>
            </a:r>
            <a:r>
              <a:rPr kumimoji="0" lang="en-US" altLang="en-US" sz="2200" b="0" i="0" u="none" strike="noStrike" cap="none" normalizeH="0" baseline="0" dirty="0">
                <a:ln>
                  <a:noFill/>
                </a:ln>
                <a:solidFill>
                  <a:srgbClr val="333333"/>
                </a:solidFill>
                <a:effectLst/>
                <a:latin typeface="Lucida Console" panose="020B0609040504020204" pitchFamily="49" charset="0"/>
              </a:rPr>
              <a:t>req() </a:t>
            </a:r>
            <a:r>
              <a:rPr kumimoji="0" lang="en-US" altLang="en-US" sz="2400" b="0" i="0" u="none" strike="noStrike" cap="none" normalizeH="0" baseline="0" dirty="0">
                <a:ln>
                  <a:noFill/>
                </a:ln>
                <a:solidFill>
                  <a:srgbClr val="333333"/>
                </a:solidFill>
                <a:effectLst/>
                <a:latin typeface="+mn-lt"/>
              </a:rPr>
              <a:t>with your own logical statement if needed. For example, </a:t>
            </a:r>
            <a:r>
              <a:rPr kumimoji="0" lang="en-US" altLang="en-US" sz="2200" b="0" i="0" u="none" strike="noStrike" cap="none" normalizeH="0" baseline="0" dirty="0">
                <a:ln>
                  <a:noFill/>
                </a:ln>
                <a:solidFill>
                  <a:srgbClr val="333333"/>
                </a:solidFill>
                <a:effectLst/>
                <a:latin typeface="Lucida Console" panose="020B0609040504020204" pitchFamily="49" charset="0"/>
              </a:rPr>
              <a:t>req(</a:t>
            </a:r>
            <a:r>
              <a:rPr kumimoji="0" lang="en-US" altLang="en-US" sz="2200" b="0" i="0" u="none" strike="noStrike" cap="none" normalizeH="0" baseline="0" dirty="0" err="1">
                <a:ln>
                  <a:noFill/>
                </a:ln>
                <a:solidFill>
                  <a:srgbClr val="333333"/>
                </a:solidFill>
                <a:effectLst/>
                <a:latin typeface="Lucida Console" panose="020B0609040504020204" pitchFamily="49" charset="0"/>
              </a:rPr>
              <a:t>input$a</a:t>
            </a:r>
            <a:r>
              <a:rPr kumimoji="0" lang="en-US" altLang="en-US" sz="2200" b="0" i="0" u="none" strike="noStrike" cap="none" normalizeH="0" baseline="0" dirty="0">
                <a:ln>
                  <a:noFill/>
                </a:ln>
                <a:solidFill>
                  <a:srgbClr val="333333"/>
                </a:solidFill>
                <a:effectLst/>
                <a:latin typeface="Lucida Console" panose="020B0609040504020204" pitchFamily="49" charset="0"/>
              </a:rPr>
              <a:t> &gt; 0) </a:t>
            </a:r>
            <a:r>
              <a:rPr kumimoji="0" lang="en-US" altLang="en-US" sz="2400" b="0" i="0" u="none" strike="noStrike" cap="none" normalizeH="0" baseline="0" dirty="0">
                <a:ln>
                  <a:noFill/>
                </a:ln>
                <a:solidFill>
                  <a:srgbClr val="333333"/>
                </a:solidFill>
                <a:effectLst/>
                <a:latin typeface="+mn-lt"/>
              </a:rPr>
              <a:t>will permit computation to proceed when </a:t>
            </a:r>
            <a:r>
              <a:rPr kumimoji="0" lang="en-US" altLang="en-US" sz="2200" b="0" i="0" u="none" strike="noStrike" cap="none" normalizeH="0" baseline="0" dirty="0">
                <a:ln>
                  <a:noFill/>
                </a:ln>
                <a:solidFill>
                  <a:srgbClr val="333333"/>
                </a:solidFill>
                <a:effectLst/>
                <a:latin typeface="Lucida Console" panose="020B0609040504020204" pitchFamily="49" charset="0"/>
              </a:rPr>
              <a:t>a</a:t>
            </a:r>
            <a:r>
              <a:rPr kumimoji="0" lang="en-US" altLang="en-US" sz="2400" b="0" i="0" u="none" strike="noStrike" cap="none" normalizeH="0" baseline="0" dirty="0">
                <a:ln>
                  <a:noFill/>
                </a:ln>
                <a:solidFill>
                  <a:srgbClr val="333333"/>
                </a:solidFill>
                <a:effectLst/>
                <a:latin typeface="+mn-lt"/>
              </a:rPr>
              <a:t> is greater than 0; this is typically the form you’ll use when performing validation, as we’ll see next.</a:t>
            </a:r>
            <a:r>
              <a:rPr kumimoji="0" lang="en-US" altLang="en-US" sz="24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2601914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5</a:t>
            </a:r>
            <a:r>
              <a:rPr lang="az-Latn-AZ" sz="2000" b="1" dirty="0">
                <a:latin typeface="Lucida Console" panose="020B0609040504020204" pitchFamily="49" charset="0"/>
              </a:rPr>
              <a:t>.1)</a:t>
            </a:r>
            <a:r>
              <a:rPr lang="en-US" sz="1200" dirty="0"/>
              <a:t> </a:t>
            </a:r>
            <a:r>
              <a:rPr lang="en-US" sz="2000" b="1" dirty="0">
                <a:latin typeface="Lucida Console" panose="020B0609040504020204" pitchFamily="49" charset="0"/>
              </a:rPr>
              <a:t>Validation (3.req() and validation)</a:t>
            </a:r>
          </a:p>
        </p:txBody>
      </p:sp>
      <p:sp>
        <p:nvSpPr>
          <p:cNvPr id="9" name="Content Placeholder 2">
            <a:extLst>
              <a:ext uri="{FF2B5EF4-FFF2-40B4-BE49-F238E27FC236}">
                <a16:creationId xmlns:a16="http://schemas.microsoft.com/office/drawing/2014/main" id="{544D6BD0-8882-45DA-865B-F9D3FB57F910}"/>
              </a:ext>
            </a:extLst>
          </p:cNvPr>
          <p:cNvSpPr txBox="1">
            <a:spLocks/>
          </p:cNvSpPr>
          <p:nvPr/>
        </p:nvSpPr>
        <p:spPr>
          <a:xfrm>
            <a:off x="172741" y="457200"/>
            <a:ext cx="11857333" cy="63825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We’re going to use </a:t>
            </a:r>
            <a:r>
              <a:rPr kumimoji="0" lang="en-US" altLang="en-US" sz="2200" b="0" i="0" u="none" strike="noStrike" cap="none" normalizeH="0" baseline="0" dirty="0">
                <a:ln>
                  <a:noFill/>
                </a:ln>
                <a:solidFill>
                  <a:srgbClr val="333333"/>
                </a:solidFill>
                <a:effectLst/>
                <a:latin typeface="Lucida Console" panose="020B0609040504020204" pitchFamily="49" charset="0"/>
              </a:rPr>
              <a:t>req() </a:t>
            </a:r>
            <a:r>
              <a:rPr kumimoji="0" lang="en-US" altLang="en-US" sz="2400" b="0" i="0" u="none" strike="noStrike" cap="none" normalizeH="0" baseline="0" dirty="0">
                <a:ln>
                  <a:noFill/>
                </a:ln>
                <a:solidFill>
                  <a:srgbClr val="333333"/>
                </a:solidFill>
                <a:effectLst/>
              </a:rPr>
              <a:t>in two ways:</a:t>
            </a:r>
            <a:endParaRPr kumimoji="0" lang="en-US" altLang="en-US" sz="2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rPr>
              <a:t>We only want to proceed with computation if the user has entered a value so we do </a:t>
            </a:r>
            <a:r>
              <a:rPr kumimoji="0" lang="en-US" altLang="en-US" sz="2200" b="0" i="0" u="none" strike="noStrike" cap="none" normalizeH="0" baseline="0" dirty="0">
                <a:ln>
                  <a:noFill/>
                </a:ln>
                <a:solidFill>
                  <a:srgbClr val="333333"/>
                </a:solidFill>
                <a:effectLst/>
                <a:latin typeface="Lucida Console" panose="020B0609040504020204" pitchFamily="49" charset="0"/>
              </a:rPr>
              <a:t>req(</a:t>
            </a:r>
            <a:r>
              <a:rPr kumimoji="0" lang="en-US" altLang="en-US" sz="2200" b="0" i="0" u="none" strike="noStrike" cap="none" normalizeH="0" baseline="0" dirty="0" err="1">
                <a:ln>
                  <a:noFill/>
                </a:ln>
                <a:solidFill>
                  <a:srgbClr val="333333"/>
                </a:solidFill>
                <a:effectLst/>
                <a:latin typeface="Lucida Console" panose="020B0609040504020204" pitchFamily="49" charset="0"/>
              </a:rPr>
              <a:t>input$dataset</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rPr>
              <a:t>.</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rPr>
              <a:t>Then we check to see if the supplied name actually exists. If it doesn’t, we display an error message, and then use </a:t>
            </a:r>
            <a:r>
              <a:rPr kumimoji="0" lang="en-US" altLang="en-US" sz="2200" b="0" i="0" u="none" strike="noStrike" cap="none" normalizeH="0" baseline="0" dirty="0">
                <a:ln>
                  <a:noFill/>
                </a:ln>
                <a:solidFill>
                  <a:srgbClr val="333333"/>
                </a:solidFill>
                <a:effectLst/>
                <a:latin typeface="Lucida Console" panose="020B0609040504020204" pitchFamily="49" charset="0"/>
              </a:rPr>
              <a:t>req() </a:t>
            </a:r>
            <a:r>
              <a:rPr kumimoji="0" lang="en-US" altLang="en-US" sz="2400" b="0" i="0" u="none" strike="noStrike" cap="none" normalizeH="0" baseline="0" dirty="0">
                <a:ln>
                  <a:noFill/>
                </a:ln>
                <a:solidFill>
                  <a:srgbClr val="333333"/>
                </a:solidFill>
                <a:effectLst/>
              </a:rPr>
              <a:t>to pause computation. Note the use of </a:t>
            </a:r>
            <a:r>
              <a:rPr kumimoji="0" lang="en-US" altLang="en-US" sz="2200" b="0" i="0" u="none" strike="noStrike" cap="none" normalizeH="0" baseline="0" dirty="0" err="1">
                <a:ln>
                  <a:noFill/>
                </a:ln>
                <a:solidFill>
                  <a:srgbClr val="333333"/>
                </a:solidFill>
                <a:effectLst/>
                <a:latin typeface="Lucida Console" panose="020B0609040504020204" pitchFamily="49" charset="0"/>
              </a:rPr>
              <a:t>cancelOutput</a:t>
            </a:r>
            <a:r>
              <a:rPr kumimoji="0" lang="en-US" altLang="en-US" sz="2200" b="0" i="0" u="none" strike="noStrike" cap="none" normalizeH="0" baseline="0" dirty="0">
                <a:ln>
                  <a:noFill/>
                </a:ln>
                <a:solidFill>
                  <a:srgbClr val="333333"/>
                </a:solidFill>
                <a:effectLst/>
                <a:latin typeface="Lucida Console" panose="020B0609040504020204" pitchFamily="49" charset="0"/>
              </a:rPr>
              <a:t> = TRUE</a:t>
            </a:r>
            <a:r>
              <a:rPr kumimoji="0" lang="en-US" altLang="en-US" sz="2400" b="0" i="0" u="none" strike="noStrike" cap="none" normalizeH="0" baseline="0" dirty="0">
                <a:ln>
                  <a:noFill/>
                </a:ln>
                <a:solidFill>
                  <a:srgbClr val="333333"/>
                </a:solidFill>
                <a:effectLst/>
              </a:rPr>
              <a:t>: normally “pausing” a reactive will reset all downstream outputs; using </a:t>
            </a:r>
            <a:r>
              <a:rPr kumimoji="0" lang="en-US" altLang="en-US" sz="2200" b="0" i="0" u="none" strike="noStrike" cap="none" normalizeH="0" baseline="0" dirty="0" err="1">
                <a:ln>
                  <a:noFill/>
                </a:ln>
                <a:solidFill>
                  <a:srgbClr val="333333"/>
                </a:solidFill>
                <a:effectLst/>
                <a:latin typeface="Lucida Console" panose="020B0609040504020204" pitchFamily="49" charset="0"/>
              </a:rPr>
              <a:t>cancelOutput</a:t>
            </a:r>
            <a:r>
              <a:rPr kumimoji="0" lang="en-US" altLang="en-US" sz="2200" b="0" i="0" u="none" strike="noStrike" cap="none" normalizeH="0" baseline="0" dirty="0">
                <a:ln>
                  <a:noFill/>
                </a:ln>
                <a:solidFill>
                  <a:srgbClr val="333333"/>
                </a:solidFill>
                <a:effectLst/>
                <a:latin typeface="Lucida Console" panose="020B0609040504020204" pitchFamily="49" charset="0"/>
              </a:rPr>
              <a:t> = TRUE </a:t>
            </a:r>
            <a:r>
              <a:rPr kumimoji="0" lang="en-US" altLang="en-US" sz="2400" b="0" i="0" u="none" strike="noStrike" cap="none" normalizeH="0" baseline="0" dirty="0">
                <a:ln>
                  <a:noFill/>
                </a:ln>
                <a:solidFill>
                  <a:srgbClr val="333333"/>
                </a:solidFill>
                <a:effectLst/>
              </a:rPr>
              <a:t>leaves them displaying the last good value. This is important for </a:t>
            </a:r>
            <a:r>
              <a:rPr kumimoji="0" lang="en-US" altLang="en-US" sz="2200" b="0" i="0" u="none" strike="noStrike" cap="none" normalizeH="0" baseline="0" dirty="0" err="1">
                <a:ln>
                  <a:noFill/>
                </a:ln>
                <a:solidFill>
                  <a:srgbClr val="333333"/>
                </a:solidFill>
                <a:effectLst/>
                <a:latin typeface="Lucida Console" panose="020B0609040504020204" pitchFamily="49" charset="0"/>
              </a:rPr>
              <a:t>inputText</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which may trigger an update while you’re in the middle of typing a name.</a:t>
            </a:r>
          </a:p>
          <a:p>
            <a:pPr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endParaRPr>
          </a:p>
        </p:txBody>
      </p:sp>
      <p:pic>
        <p:nvPicPr>
          <p:cNvPr id="4" name="Picture 3">
            <a:extLst>
              <a:ext uri="{FF2B5EF4-FFF2-40B4-BE49-F238E27FC236}">
                <a16:creationId xmlns:a16="http://schemas.microsoft.com/office/drawing/2014/main" id="{C37ABEF3-2606-42D3-A0B8-636ABB52768A}"/>
              </a:ext>
            </a:extLst>
          </p:cNvPr>
          <p:cNvPicPr>
            <a:picLocks noChangeAspect="1"/>
          </p:cNvPicPr>
          <p:nvPr/>
        </p:nvPicPr>
        <p:blipFill rotWithShape="1">
          <a:blip r:embed="rId3"/>
          <a:srcRect t="3852" b="54667"/>
          <a:stretch/>
        </p:blipFill>
        <p:spPr>
          <a:xfrm>
            <a:off x="0" y="3850640"/>
            <a:ext cx="12192000" cy="2844800"/>
          </a:xfrm>
          <a:prstGeom prst="rect">
            <a:avLst/>
          </a:prstGeom>
        </p:spPr>
      </p:pic>
    </p:spTree>
    <p:extLst>
      <p:ext uri="{BB962C8B-B14F-4D97-AF65-F5344CB8AC3E}">
        <p14:creationId xmlns:p14="http://schemas.microsoft.com/office/powerpoint/2010/main" val="859394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5</a:t>
            </a:r>
            <a:r>
              <a:rPr lang="az-Latn-AZ" sz="2000" b="1" dirty="0">
                <a:latin typeface="Lucida Console" panose="020B0609040504020204" pitchFamily="49" charset="0"/>
              </a:rPr>
              <a:t>.1)</a:t>
            </a:r>
            <a:r>
              <a:rPr lang="en-US" sz="1200" dirty="0"/>
              <a:t> </a:t>
            </a:r>
            <a:r>
              <a:rPr lang="en-US" sz="2000" b="1" dirty="0">
                <a:latin typeface="Lucida Console" panose="020B0609040504020204" pitchFamily="49" charset="0"/>
              </a:rPr>
              <a:t>Validation (4.Validate output)</a:t>
            </a:r>
          </a:p>
        </p:txBody>
      </p:sp>
      <p:sp>
        <p:nvSpPr>
          <p:cNvPr id="9" name="Content Placeholder 2">
            <a:extLst>
              <a:ext uri="{FF2B5EF4-FFF2-40B4-BE49-F238E27FC236}">
                <a16:creationId xmlns:a16="http://schemas.microsoft.com/office/drawing/2014/main" id="{544D6BD0-8882-45DA-865B-F9D3FB57F910}"/>
              </a:ext>
            </a:extLst>
          </p:cNvPr>
          <p:cNvSpPr txBox="1">
            <a:spLocks/>
          </p:cNvSpPr>
          <p:nvPr/>
        </p:nvSpPr>
        <p:spPr>
          <a:xfrm>
            <a:off x="172741" y="457200"/>
            <a:ext cx="11857333" cy="63825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n-lt"/>
              </a:rPr>
              <a:t>shinyFeedback</a:t>
            </a:r>
            <a:r>
              <a:rPr kumimoji="0" lang="en-US" altLang="en-US" sz="2400" b="0" i="0" u="none" strike="noStrike" cap="none" normalizeH="0" baseline="0" dirty="0">
                <a:ln>
                  <a:noFill/>
                </a:ln>
                <a:solidFill>
                  <a:srgbClr val="333333"/>
                </a:solidFill>
                <a:effectLst/>
                <a:latin typeface="+mn-lt"/>
              </a:rPr>
              <a:t> is great when the problem is related to a single input. But sometimes the invalid state is a result of a combination of inputs. In this case it doesn’t really make sense to put the error next to an input (which one would you put it beside?) and instead it makes more sense to put it in the output.</a:t>
            </a:r>
            <a:endParaRPr kumimoji="0" lang="az-Latn-AZ" altLang="en-US" sz="2400" b="0" i="0" u="none" strike="noStrike" cap="none" normalizeH="0" baseline="0" dirty="0">
              <a:ln>
                <a:noFill/>
              </a:ln>
              <a:solidFill>
                <a:srgbClr val="333333"/>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You can do so with a tool built into shiny:</a:t>
            </a:r>
            <a:r>
              <a:rPr kumimoji="0" lang="en-US" altLang="en-US" sz="2200" b="0" i="0" u="none" strike="noStrike" cap="none" normalizeH="0" baseline="0" dirty="0">
                <a:ln>
                  <a:noFill/>
                </a:ln>
                <a:solidFill>
                  <a:srgbClr val="333333"/>
                </a:solidFill>
                <a:effectLst/>
                <a:latin typeface="Lucida Console" panose="020B0609040504020204" pitchFamily="49" charset="0"/>
              </a:rPr>
              <a:t> validate()</a:t>
            </a:r>
            <a:r>
              <a:rPr kumimoji="0" lang="en-US" altLang="en-US" sz="2400" b="0" i="0" u="none" strike="noStrike" cap="none" normalizeH="0" baseline="0" dirty="0">
                <a:ln>
                  <a:noFill/>
                </a:ln>
                <a:solidFill>
                  <a:srgbClr val="333333"/>
                </a:solidFill>
                <a:effectLst/>
                <a:latin typeface="+mn-lt"/>
              </a:rPr>
              <a:t>. When called inside a reactive or an output, </a:t>
            </a:r>
            <a:r>
              <a:rPr kumimoji="0" lang="en-US" altLang="en-US" sz="2200" b="0" i="0" u="none" strike="noStrike" cap="none" normalizeH="0" baseline="0" dirty="0">
                <a:ln>
                  <a:noFill/>
                </a:ln>
                <a:solidFill>
                  <a:srgbClr val="333333"/>
                </a:solidFill>
                <a:effectLst/>
                <a:latin typeface="Lucida Console" panose="020B0609040504020204" pitchFamily="49" charset="0"/>
              </a:rPr>
              <a:t>validate(message) </a:t>
            </a:r>
            <a:r>
              <a:rPr kumimoji="0" lang="en-US" altLang="en-US" sz="2400" b="0" i="0" u="none" strike="noStrike" cap="none" normalizeH="0" baseline="0" dirty="0">
                <a:ln>
                  <a:noFill/>
                </a:ln>
                <a:solidFill>
                  <a:srgbClr val="333333"/>
                </a:solidFill>
                <a:effectLst/>
                <a:latin typeface="+mn-lt"/>
              </a:rPr>
              <a:t>stops execution of the rest of the code and instead displays </a:t>
            </a:r>
            <a:r>
              <a:rPr kumimoji="0" lang="en-US" altLang="en-US" sz="2200" b="0" i="0" u="none" strike="noStrike" cap="none" normalizeH="0" baseline="0" dirty="0">
                <a:ln>
                  <a:noFill/>
                </a:ln>
                <a:solidFill>
                  <a:srgbClr val="333333"/>
                </a:solidFill>
                <a:effectLst/>
                <a:latin typeface="Lucida Console" panose="020B0609040504020204" pitchFamily="49" charset="0"/>
              </a:rPr>
              <a:t>message</a:t>
            </a:r>
            <a:r>
              <a:rPr kumimoji="0" lang="en-US" altLang="en-US" sz="2400" b="0" i="0" u="none" strike="noStrike" cap="none" normalizeH="0" baseline="0" dirty="0">
                <a:ln>
                  <a:noFill/>
                </a:ln>
                <a:solidFill>
                  <a:srgbClr val="333333"/>
                </a:solidFill>
                <a:effectLst/>
                <a:latin typeface="+mn-lt"/>
              </a:rPr>
              <a:t> in any downstream outputs. The following code shows a simple example where we don’t want to log or square-root negative values.</a:t>
            </a:r>
            <a:endParaRPr kumimoji="0" lang="en-US" altLang="en-US" sz="2400" b="0" i="0" u="none" strike="noStrike" cap="none" normalizeH="0" baseline="0" dirty="0">
              <a:ln>
                <a:noFill/>
              </a:ln>
              <a:solidFill>
                <a:schemeClr val="tx1"/>
              </a:solidFill>
              <a:effectLst/>
              <a:latin typeface="+mn-lt"/>
            </a:endParaRPr>
          </a:p>
        </p:txBody>
      </p:sp>
      <p:pic>
        <p:nvPicPr>
          <p:cNvPr id="5" name="Picture 4">
            <a:extLst>
              <a:ext uri="{FF2B5EF4-FFF2-40B4-BE49-F238E27FC236}">
                <a16:creationId xmlns:a16="http://schemas.microsoft.com/office/drawing/2014/main" id="{FEAA4EEC-1B30-42B2-93E1-ABBE16964B0E}"/>
              </a:ext>
            </a:extLst>
          </p:cNvPr>
          <p:cNvPicPr>
            <a:picLocks noChangeAspect="1"/>
          </p:cNvPicPr>
          <p:nvPr/>
        </p:nvPicPr>
        <p:blipFill rotWithShape="1">
          <a:blip r:embed="rId3"/>
          <a:srcRect t="3260" b="67999"/>
          <a:stretch/>
        </p:blipFill>
        <p:spPr>
          <a:xfrm>
            <a:off x="2" y="3982720"/>
            <a:ext cx="12191998" cy="1971040"/>
          </a:xfrm>
          <a:prstGeom prst="rect">
            <a:avLst/>
          </a:prstGeom>
        </p:spPr>
      </p:pic>
    </p:spTree>
    <p:extLst>
      <p:ext uri="{BB962C8B-B14F-4D97-AF65-F5344CB8AC3E}">
        <p14:creationId xmlns:p14="http://schemas.microsoft.com/office/powerpoint/2010/main" val="4095635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2854</TotalTime>
  <Words>4861</Words>
  <Application>Microsoft Office PowerPoint</Application>
  <PresentationFormat>Widescreen</PresentationFormat>
  <Paragraphs>261</Paragraphs>
  <Slides>48</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Arial Black</vt:lpstr>
      <vt:lpstr>Calibri</vt:lpstr>
      <vt:lpstr>Calibri Light</vt:lpstr>
      <vt:lpstr>Helvetica Neue</vt:lpstr>
      <vt:lpstr>Lucida Console</vt:lpstr>
      <vt:lpstr>Office Theme</vt:lpstr>
      <vt:lpstr>Shiny-2</vt:lpstr>
      <vt:lpstr>PowerPoint Presentation</vt:lpstr>
      <vt:lpstr>5)User feedback</vt:lpstr>
      <vt:lpstr>5.1) Validation</vt:lpstr>
      <vt:lpstr>5.1) Validation (1.Validating input)</vt:lpstr>
      <vt:lpstr>5.1) Validation (2.Pausing execution with req())</vt:lpstr>
      <vt:lpstr>PowerPoint Presentation</vt:lpstr>
      <vt:lpstr>5.1) Validation (3.req() and validation)</vt:lpstr>
      <vt:lpstr>5.1) Validation (4.Validate output)</vt:lpstr>
      <vt:lpstr>5.2)Notifications</vt:lpstr>
      <vt:lpstr>PowerPoint Presentation</vt:lpstr>
      <vt:lpstr>5.3)Progress bars</vt:lpstr>
      <vt:lpstr>5.4)Confirming and undoing</vt:lpstr>
      <vt:lpstr>PowerPoint Presentation</vt:lpstr>
      <vt:lpstr>PowerPoint Presentation</vt:lpstr>
      <vt:lpstr>6)Uploads and downloads</vt:lpstr>
      <vt:lpstr>6.1)Upload (1.UI &amp; Server)</vt:lpstr>
      <vt:lpstr>6.1)Upload (2.Uploading data)</vt:lpstr>
      <vt:lpstr>PowerPoint Presentation</vt:lpstr>
      <vt:lpstr>6.2)Download (1.Basics)</vt:lpstr>
      <vt:lpstr>6.2)Download (2.Downloading data)</vt:lpstr>
      <vt:lpstr>6.2)Download (3.Downloading reports)</vt:lpstr>
      <vt:lpstr>PowerPoint Presentation</vt:lpstr>
      <vt:lpstr>7)Dynamic UI</vt:lpstr>
      <vt:lpstr>7.1)Updating inputs</vt:lpstr>
      <vt:lpstr>7.1)Updating inputs (1.Simple uses)</vt:lpstr>
      <vt:lpstr>7.1)Updating inputs (2.Hierarchical select boxes)</vt:lpstr>
      <vt:lpstr>PowerPoint Presentation</vt:lpstr>
      <vt:lpstr>PowerPoint Presentation</vt:lpstr>
      <vt:lpstr>7.1)Updating inputs (3.Inter-related inputs)</vt:lpstr>
      <vt:lpstr>7.2)Dynamic visibility (1.Inter-related inputs)</vt:lpstr>
      <vt:lpstr>PowerPoint Presentation</vt:lpstr>
      <vt:lpstr>7.3)Creating UI with code</vt:lpstr>
      <vt:lpstr>PowerPoint Presentation</vt:lpstr>
      <vt:lpstr>7.3)Creating UI with code (1.Multiple controls)</vt:lpstr>
      <vt:lpstr>PowerPoint Presentation</vt:lpstr>
      <vt:lpstr>7.3)Creating UI with code (2.Dynamic filtering)</vt:lpstr>
      <vt:lpstr>PowerPoint Presentation</vt:lpstr>
      <vt:lpstr>PowerPoint Presentation</vt:lpstr>
      <vt:lpstr>PowerPoint Presentation</vt:lpstr>
      <vt:lpstr>8)Tidy evaluation</vt:lpstr>
      <vt:lpstr>8.1)Data-masking (1.Indirection)</vt:lpstr>
      <vt:lpstr>8.1)Data-masking (2.Example: ggplot2)</vt:lpstr>
      <vt:lpstr>PowerPoint Presentation</vt:lpstr>
      <vt:lpstr>8.1)Data-masking (3.Example: dplyr)</vt:lpstr>
      <vt:lpstr>PowerPoint Presentation</vt:lpstr>
      <vt:lpstr>8.1)Data-masking (4.User supplied data)</vt:lpstr>
      <vt:lpstr>8.2)Tidy-selection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Shiny</dc:title>
  <dc:creator>Tarlan Jabiyev</dc:creator>
  <cp:lastModifiedBy>Tarlan Jabiyev</cp:lastModifiedBy>
  <cp:revision>194</cp:revision>
  <dcterms:created xsi:type="dcterms:W3CDTF">2020-08-13T06:07:40Z</dcterms:created>
  <dcterms:modified xsi:type="dcterms:W3CDTF">2020-08-17T07:12:22Z</dcterms:modified>
</cp:coreProperties>
</file>